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4"/>
    <p:sldMasterId id="2147483659" r:id="rId5"/>
  </p:sldMasterIdLst>
  <p:notesMasterIdLst>
    <p:notesMasterId r:id="rId50"/>
  </p:notesMasterIdLst>
  <p:sldIdLst>
    <p:sldId id="256" r:id="rId6"/>
    <p:sldId id="360"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7" r:id="rId25"/>
    <p:sldId id="332" r:id="rId26"/>
    <p:sldId id="333" r:id="rId27"/>
    <p:sldId id="334" r:id="rId28"/>
    <p:sldId id="337" r:id="rId29"/>
    <p:sldId id="311" r:id="rId30"/>
    <p:sldId id="312" r:id="rId31"/>
    <p:sldId id="314" r:id="rId32"/>
    <p:sldId id="313" r:id="rId33"/>
    <p:sldId id="315" r:id="rId34"/>
    <p:sldId id="316" r:id="rId35"/>
    <p:sldId id="317"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274" r:id="rId49"/>
  </p:sldIdLst>
  <p:sldSz cx="9906000" cy="6858000" type="A4"/>
  <p:notesSz cx="6858000" cy="9144000"/>
  <p:embeddedFontLst>
    <p:embeddedFont>
      <p:font typeface="Calibri" panose="020F050202020403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12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B21A72-18F6-4544-8C80-D3BC2AC320B7}">
  <a:tblStyle styleId="{19B21A72-18F6-4544-8C80-D3BC2AC320B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0909" autoAdjust="0"/>
  </p:normalViewPr>
  <p:slideViewPr>
    <p:cSldViewPr snapToGrid="0">
      <p:cViewPr varScale="1">
        <p:scale>
          <a:sx n="47" d="100"/>
          <a:sy n="47" d="100"/>
        </p:scale>
        <p:origin x="1248" y="48"/>
      </p:cViewPr>
      <p:guideLst>
        <p:guide orient="horz" pos="2160"/>
        <p:guide pos="3120"/>
      </p:guideLst>
    </p:cSldViewPr>
  </p:slideViewPr>
  <p:outlineViewPr>
    <p:cViewPr>
      <p:scale>
        <a:sx n="33" d="100"/>
        <a:sy n="33" d="100"/>
      </p:scale>
      <p:origin x="0" y="-7926"/>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3.fntdata"/><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1.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82929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31712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5011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311703" y="278294"/>
            <a:ext cx="5562323" cy="2405271"/>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32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311703" y="2941982"/>
            <a:ext cx="2332106" cy="231581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7F7F7F"/>
              </a:buClr>
              <a:buSzPts val="2400"/>
              <a:buNone/>
              <a:defRPr sz="2400" b="1">
                <a:solidFill>
                  <a:srgbClr val="7F7F7F"/>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 name="Google Shape;19;p2"/>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95300" y="274637"/>
            <a:ext cx="89154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3600" b="1">
                <a:solidFill>
                  <a:srgbClr val="CA413C"/>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495300" y="1600200"/>
            <a:ext cx="8915400" cy="452596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3600" b="1" i="0" u="none" strike="noStrike" cap="none">
                <a:solidFill>
                  <a:srgbClr val="CA413C"/>
                </a:solidFill>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5" name="Google Shape;35;p5"/>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6" name="Google Shape;36;p5"/>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5"/>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p5"/>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tcure &amp; caption">
  <p:cSld name="Pitcure &amp; caption">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495300" y="274637"/>
            <a:ext cx="89154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3600" b="1">
                <a:solidFill>
                  <a:srgbClr val="CA413C"/>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6521450" y="1600201"/>
            <a:ext cx="2889250" cy="4184373"/>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320"/>
              </a:spcBef>
              <a:spcAft>
                <a:spcPts val="0"/>
              </a:spcAft>
              <a:buClr>
                <a:schemeClr val="dk1"/>
              </a:buClr>
              <a:buSzPts val="1600"/>
              <a:buFont typeface="Arial"/>
              <a:buNone/>
              <a:defRPr sz="1600"/>
            </a:lvl1pPr>
            <a:lvl2pPr marL="914400" lvl="1" indent="-228600" algn="l">
              <a:lnSpc>
                <a:spcPct val="150000"/>
              </a:lnSpc>
              <a:spcBef>
                <a:spcPts val="320"/>
              </a:spcBef>
              <a:spcAft>
                <a:spcPts val="0"/>
              </a:spcAft>
              <a:buClr>
                <a:schemeClr val="dk1"/>
              </a:buClr>
              <a:buSzPts val="1600"/>
              <a:buFont typeface="Arial"/>
              <a:buNone/>
              <a:defRPr sz="1600"/>
            </a:lvl2pPr>
            <a:lvl3pPr marL="1371600" lvl="2" indent="-228600" algn="l">
              <a:lnSpc>
                <a:spcPct val="150000"/>
              </a:lnSpc>
              <a:spcBef>
                <a:spcPts val="320"/>
              </a:spcBef>
              <a:spcAft>
                <a:spcPts val="0"/>
              </a:spcAft>
              <a:buClr>
                <a:schemeClr val="dk1"/>
              </a:buClr>
              <a:buSzPts val="1600"/>
              <a:buFont typeface="Arial"/>
              <a:buNone/>
              <a:defRPr sz="1600"/>
            </a:lvl3pPr>
            <a:lvl4pPr marL="1828800" lvl="3" indent="-228600" algn="l">
              <a:lnSpc>
                <a:spcPct val="150000"/>
              </a:lnSpc>
              <a:spcBef>
                <a:spcPts val="320"/>
              </a:spcBef>
              <a:spcAft>
                <a:spcPts val="0"/>
              </a:spcAft>
              <a:buClr>
                <a:schemeClr val="dk1"/>
              </a:buClr>
              <a:buSzPts val="1600"/>
              <a:buFont typeface="Arial"/>
              <a:buNone/>
              <a:defRPr sz="1600"/>
            </a:lvl4pPr>
            <a:lvl5pPr marL="2286000" lvl="4" indent="-228600" algn="l">
              <a:lnSpc>
                <a:spcPct val="150000"/>
              </a:lnSpc>
              <a:spcBef>
                <a:spcPts val="320"/>
              </a:spcBef>
              <a:spcAft>
                <a:spcPts val="0"/>
              </a:spcAft>
              <a:buClr>
                <a:schemeClr val="dk1"/>
              </a:buClr>
              <a:buSzPts val="1600"/>
              <a:buFont typeface="Arial"/>
              <a:buNone/>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3" name="Google Shape;63;p9"/>
          <p:cNvSpPr>
            <a:spLocks noGrp="1"/>
          </p:cNvSpPr>
          <p:nvPr>
            <p:ph type="pic" idx="2"/>
          </p:nvPr>
        </p:nvSpPr>
        <p:spPr>
          <a:xfrm>
            <a:off x="495300" y="1600200"/>
            <a:ext cx="5943600" cy="4184373"/>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100000"/>
              </a:lnSpc>
              <a:spcBef>
                <a:spcPts val="360"/>
              </a:spcBef>
              <a:spcAft>
                <a:spcPts val="0"/>
              </a:spcAft>
              <a:buClr>
                <a:srgbClr val="7F7F7F"/>
              </a:buClr>
              <a:buSzPts val="1800"/>
              <a:buFont typeface="Arial"/>
              <a:buNone/>
              <a:defRPr sz="18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7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6">
            <a:alphaModFix/>
          </a:blip>
          <a:srcRect/>
          <a:stretch/>
        </p:blipFill>
        <p:spPr>
          <a:xfrm>
            <a:off x="0" y="0"/>
            <a:ext cx="9958386" cy="6877050"/>
          </a:xfrm>
          <a:prstGeom prst="rect">
            <a:avLst/>
          </a:prstGeom>
          <a:noFill/>
          <a:ln>
            <a:noFill/>
          </a:ln>
        </p:spPr>
      </p:pic>
      <p:sp>
        <p:nvSpPr>
          <p:cNvPr id="11" name="Google Shape;11;p1"/>
          <p:cNvSpPr txBox="1">
            <a:spLocks noGrp="1"/>
          </p:cNvSpPr>
          <p:nvPr>
            <p:ph type="title"/>
          </p:nvPr>
        </p:nvSpPr>
        <p:spPr>
          <a:xfrm>
            <a:off x="495300" y="274637"/>
            <a:ext cx="89154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495300" y="1600200"/>
            <a:ext cx="89154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68" name="Google Shape;68;p10"/>
          <p:cNvPicPr preferRelativeResize="0"/>
          <p:nvPr/>
        </p:nvPicPr>
        <p:blipFill rotWithShape="1">
          <a:blip r:embed="rId3">
            <a:alphaModFix/>
          </a:blip>
          <a:srcRect/>
          <a:stretch/>
        </p:blipFill>
        <p:spPr>
          <a:xfrm>
            <a:off x="-25400" y="-9525"/>
            <a:ext cx="9956801" cy="6877050"/>
          </a:xfrm>
          <a:prstGeom prst="rect">
            <a:avLst/>
          </a:prstGeom>
          <a:noFill/>
          <a:ln>
            <a:noFill/>
          </a:ln>
        </p:spPr>
      </p:pic>
      <p:sp>
        <p:nvSpPr>
          <p:cNvPr id="69" name="Google Shape;69;p10"/>
          <p:cNvSpPr txBox="1">
            <a:spLocks noGrp="1"/>
          </p:cNvSpPr>
          <p:nvPr>
            <p:ph type="title"/>
          </p:nvPr>
        </p:nvSpPr>
        <p:spPr>
          <a:xfrm>
            <a:off x="495300" y="274637"/>
            <a:ext cx="89154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body" idx="1"/>
          </p:nvPr>
        </p:nvSpPr>
        <p:spPr>
          <a:xfrm>
            <a:off x="495300" y="1600200"/>
            <a:ext cx="89154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5"/>
          <p:cNvPicPr preferRelativeResize="0"/>
          <p:nvPr/>
        </p:nvPicPr>
        <p:blipFill rotWithShape="1">
          <a:blip r:embed="rId3">
            <a:alphaModFix/>
          </a:blip>
          <a:srcRect/>
          <a:stretch/>
        </p:blipFill>
        <p:spPr>
          <a:xfrm>
            <a:off x="-49212" y="0"/>
            <a:ext cx="9955212" cy="6877050"/>
          </a:xfrm>
          <a:prstGeom prst="rect">
            <a:avLst/>
          </a:prstGeom>
          <a:noFill/>
          <a:ln>
            <a:noFill/>
          </a:ln>
        </p:spPr>
      </p:pic>
      <p:sp>
        <p:nvSpPr>
          <p:cNvPr id="87" name="Google Shape;87;p15"/>
          <p:cNvSpPr txBox="1">
            <a:spLocks noGrp="1"/>
          </p:cNvSpPr>
          <p:nvPr>
            <p:ph type="ctrTitle"/>
          </p:nvPr>
        </p:nvSpPr>
        <p:spPr>
          <a:xfrm>
            <a:off x="163285" y="263525"/>
            <a:ext cx="5551715" cy="2678112"/>
          </a:xfrm>
          <a:prstGeom prst="rect">
            <a:avLst/>
          </a:prstGeom>
          <a:noFill/>
          <a:ln>
            <a:noFill/>
          </a:ln>
        </p:spPr>
        <p:txBody>
          <a:bodyPr spcFirstLastPara="1" wrap="square" lIns="91425" tIns="45700" rIns="91425" bIns="45700" anchor="t" anchorCtr="0">
            <a:noAutofit/>
          </a:bodyPr>
          <a:lstStyle/>
          <a:p>
            <a:pPr algn="ctr">
              <a:buClr>
                <a:schemeClr val="dk1"/>
              </a:buClr>
              <a:buSzPts val="3200"/>
            </a:pPr>
            <a:r>
              <a:rPr lang="en-ZA" sz="2800" dirty="0">
                <a:latin typeface="+mn-lt"/>
              </a:rPr>
              <a:t>The State of Freedom of Association and Collective Bargaining in SADC Countries</a:t>
            </a:r>
            <a:br>
              <a:rPr lang="en-ZA" dirty="0">
                <a:latin typeface="+mn-lt"/>
              </a:rPr>
            </a:br>
            <a:br>
              <a:rPr lang="en-ZA" dirty="0">
                <a:latin typeface="+mn-lt"/>
              </a:rPr>
            </a:br>
            <a:r>
              <a:rPr lang="en-US" sz="2400" dirty="0">
                <a:solidFill>
                  <a:srgbClr val="FF0000"/>
                </a:solidFill>
              </a:rPr>
              <a:t>ILO Centenary Celebration 4 - 5 October 2019</a:t>
            </a:r>
            <a:r>
              <a:rPr lang="en-ZA" sz="2400" dirty="0">
                <a:solidFill>
                  <a:srgbClr val="FF0000"/>
                </a:solidFill>
              </a:rPr>
              <a:t> </a:t>
            </a:r>
            <a:br>
              <a:rPr lang="en-ZA" dirty="0">
                <a:solidFill>
                  <a:srgbClr val="FF0000"/>
                </a:solidFill>
              </a:rPr>
            </a:br>
            <a:br>
              <a:rPr lang="en-ZA" dirty="0"/>
            </a:br>
            <a:endParaRPr sz="3600" dirty="0"/>
          </a:p>
        </p:txBody>
      </p:sp>
      <p:sp>
        <p:nvSpPr>
          <p:cNvPr id="88" name="Google Shape;88;p15"/>
          <p:cNvSpPr txBox="1">
            <a:spLocks noGrp="1"/>
          </p:cNvSpPr>
          <p:nvPr>
            <p:ph type="subTitle" idx="1"/>
          </p:nvPr>
        </p:nvSpPr>
        <p:spPr>
          <a:xfrm>
            <a:off x="0" y="3429000"/>
            <a:ext cx="3272590" cy="17308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F7F7F"/>
              </a:buClr>
              <a:buSzPts val="2400"/>
              <a:buNone/>
            </a:pPr>
            <a:r>
              <a:rPr lang="en-US" sz="2800" b="1" i="0" u="none" dirty="0">
                <a:solidFill>
                  <a:schemeClr val="tx1"/>
                </a:solidFill>
                <a:sym typeface="Arial"/>
              </a:rPr>
              <a:t>Mpfari Budeli-Nemakonde</a:t>
            </a:r>
          </a:p>
          <a:p>
            <a:pPr marL="0" lvl="0" indent="0" algn="l" rtl="0">
              <a:lnSpc>
                <a:spcPct val="100000"/>
              </a:lnSpc>
              <a:spcBef>
                <a:spcPts val="0"/>
              </a:spcBef>
              <a:spcAft>
                <a:spcPts val="0"/>
              </a:spcAft>
              <a:buClr>
                <a:srgbClr val="7F7F7F"/>
              </a:buClr>
              <a:buSzPts val="2400"/>
              <a:buNone/>
            </a:pPr>
            <a:endParaRPr lang="en-US" sz="3200" b="1" i="0" u="none" dirty="0">
              <a:solidFill>
                <a:schemeClr val="tx1"/>
              </a:solidFil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BA83E-4639-422D-9C22-47CD67A88697}"/>
              </a:ext>
            </a:extLst>
          </p:cNvPr>
          <p:cNvSpPr>
            <a:spLocks noGrp="1"/>
          </p:cNvSpPr>
          <p:nvPr>
            <p:ph type="title"/>
          </p:nvPr>
        </p:nvSpPr>
        <p:spPr>
          <a:xfrm>
            <a:off x="0" y="274637"/>
            <a:ext cx="9906000" cy="1143000"/>
          </a:xfrm>
        </p:spPr>
        <p:txBody>
          <a:bodyPr/>
          <a:lstStyle/>
          <a:p>
            <a:br>
              <a:rPr lang="en-GB" dirty="0"/>
            </a:br>
            <a:r>
              <a:rPr lang="en-GB" sz="2400" dirty="0"/>
              <a:t>STATES PARTIES’ OBLIGATIONS UNDER CONVENTIONS 87 AND 98</a:t>
            </a:r>
            <a:br>
              <a:rPr lang="en-ZA" dirty="0"/>
            </a:br>
            <a:endParaRPr lang="en-ZA" dirty="0"/>
          </a:p>
        </p:txBody>
      </p:sp>
      <p:sp>
        <p:nvSpPr>
          <p:cNvPr id="3" name="Text Placeholder 2">
            <a:extLst>
              <a:ext uri="{FF2B5EF4-FFF2-40B4-BE49-F238E27FC236}">
                <a16:creationId xmlns:a16="http://schemas.microsoft.com/office/drawing/2014/main" id="{ACBD67DF-C949-48FA-B94B-0A76F6C19C57}"/>
              </a:ext>
            </a:extLst>
          </p:cNvPr>
          <p:cNvSpPr>
            <a:spLocks noGrp="1"/>
          </p:cNvSpPr>
          <p:nvPr>
            <p:ph type="body" idx="1"/>
          </p:nvPr>
        </p:nvSpPr>
        <p:spPr>
          <a:xfrm>
            <a:off x="310243" y="1600200"/>
            <a:ext cx="9454243" cy="4525962"/>
          </a:xfrm>
        </p:spPr>
        <p:txBody>
          <a:bodyPr/>
          <a:lstStyle/>
          <a:p>
            <a:r>
              <a:rPr lang="en-US" dirty="0"/>
              <a:t>All SADC Members  States </a:t>
            </a:r>
            <a:r>
              <a:rPr lang="en-US" sz="3600" dirty="0"/>
              <a:t>–</a:t>
            </a:r>
          </a:p>
          <a:p>
            <a:pPr marL="114300" indent="0">
              <a:buNone/>
            </a:pPr>
            <a:endParaRPr lang="en-US" sz="3600" dirty="0"/>
          </a:p>
          <a:p>
            <a:pPr lvl="1">
              <a:buFont typeface="Wingdings" panose="05000000000000000000" pitchFamily="2" charset="2"/>
              <a:buChar char="q"/>
            </a:pPr>
            <a:r>
              <a:rPr lang="en-US" dirty="0"/>
              <a:t>are members of the ILO, and </a:t>
            </a:r>
          </a:p>
          <a:p>
            <a:pPr lvl="1">
              <a:buFont typeface="Wingdings" panose="05000000000000000000" pitchFamily="2" charset="2"/>
              <a:buChar char="q"/>
            </a:pPr>
            <a:r>
              <a:rPr lang="en-US" dirty="0"/>
              <a:t>have ratified Conventions 87 and 98.</a:t>
            </a:r>
          </a:p>
          <a:p>
            <a:pPr marL="571500" lvl="1" indent="0">
              <a:buNone/>
            </a:pPr>
            <a:endParaRPr lang="en-US" dirty="0"/>
          </a:p>
          <a:p>
            <a:pPr algn="just"/>
            <a:r>
              <a:rPr lang="en-US" dirty="0"/>
              <a:t>In terms of Article 22 of the ILO Constitution, States have a duty to report on any progress made regarding  any convention ratified.</a:t>
            </a:r>
          </a:p>
        </p:txBody>
      </p:sp>
    </p:spTree>
    <p:extLst>
      <p:ext uri="{BB962C8B-B14F-4D97-AF65-F5344CB8AC3E}">
        <p14:creationId xmlns:p14="http://schemas.microsoft.com/office/powerpoint/2010/main" val="1233561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6664-A033-4032-ADDA-A2FE3831907B}"/>
              </a:ext>
            </a:extLst>
          </p:cNvPr>
          <p:cNvSpPr>
            <a:spLocks noGrp="1"/>
          </p:cNvSpPr>
          <p:nvPr>
            <p:ph type="title"/>
          </p:nvPr>
        </p:nvSpPr>
        <p:spPr>
          <a:xfrm>
            <a:off x="495300" y="274637"/>
            <a:ext cx="9410700" cy="1143000"/>
          </a:xfrm>
        </p:spPr>
        <p:txBody>
          <a:bodyPr/>
          <a:lstStyle/>
          <a:p>
            <a:r>
              <a:rPr lang="en-US" sz="2400" dirty="0"/>
              <a:t>RELAVENCY  OF INTERNATIONAL LAW IN DOMESTIC LAW</a:t>
            </a:r>
            <a:endParaRPr lang="en-ZA" sz="2400" dirty="0"/>
          </a:p>
        </p:txBody>
      </p:sp>
      <p:sp>
        <p:nvSpPr>
          <p:cNvPr id="3" name="Text Placeholder 2">
            <a:extLst>
              <a:ext uri="{FF2B5EF4-FFF2-40B4-BE49-F238E27FC236}">
                <a16:creationId xmlns:a16="http://schemas.microsoft.com/office/drawing/2014/main" id="{68EFBEBC-DE24-4DE9-8FC0-D202740B371B}"/>
              </a:ext>
            </a:extLst>
          </p:cNvPr>
          <p:cNvSpPr>
            <a:spLocks noGrp="1"/>
          </p:cNvSpPr>
          <p:nvPr>
            <p:ph type="body" idx="1"/>
          </p:nvPr>
        </p:nvSpPr>
        <p:spPr>
          <a:xfrm>
            <a:off x="375557" y="1600200"/>
            <a:ext cx="9530443" cy="4525962"/>
          </a:xfrm>
        </p:spPr>
        <p:txBody>
          <a:bodyPr/>
          <a:lstStyle/>
          <a:p>
            <a:r>
              <a:rPr lang="en-US" dirty="0"/>
              <a:t>There are  two approaches: </a:t>
            </a:r>
          </a:p>
          <a:p>
            <a:pPr lvl="1">
              <a:buFont typeface="Wingdings" panose="05000000000000000000" pitchFamily="2" charset="2"/>
              <a:buChar char="q"/>
            </a:pPr>
            <a:r>
              <a:rPr lang="en-US" dirty="0"/>
              <a:t>Monism and Dualism.</a:t>
            </a:r>
          </a:p>
          <a:p>
            <a:pPr marL="114300" indent="0" algn="just">
              <a:buNone/>
            </a:pPr>
            <a:r>
              <a:rPr lang="en-US" b="1" dirty="0">
                <a:solidFill>
                  <a:srgbClr val="C00000"/>
                </a:solidFill>
              </a:rPr>
              <a:t>Monism</a:t>
            </a:r>
            <a:r>
              <a:rPr lang="en-US" b="1" dirty="0"/>
              <a:t> </a:t>
            </a:r>
            <a:r>
              <a:rPr lang="en-US" dirty="0"/>
              <a:t>- </a:t>
            </a:r>
            <a:r>
              <a:rPr lang="en-US" sz="2800" dirty="0"/>
              <a:t>International law is automatically 					 incorporated into domestic law.</a:t>
            </a:r>
          </a:p>
          <a:p>
            <a:pPr marL="114300" indent="0" algn="just">
              <a:buNone/>
            </a:pPr>
            <a:r>
              <a:rPr lang="en-US" sz="2800" dirty="0"/>
              <a:t>		- Once ratified, international treaties become </a:t>
            </a:r>
          </a:p>
          <a:p>
            <a:pPr marL="114300" indent="0" algn="just">
              <a:buNone/>
            </a:pPr>
            <a:r>
              <a:rPr lang="en-US" sz="2800" dirty="0"/>
              <a:t>		part of domestic law and should be applied as 		such.</a:t>
            </a:r>
          </a:p>
          <a:p>
            <a:pPr marL="114300" indent="0" algn="just">
              <a:buNone/>
            </a:pPr>
            <a:r>
              <a:rPr lang="en-US" dirty="0"/>
              <a:t>(</a:t>
            </a:r>
            <a:r>
              <a:rPr lang="en-ZA" dirty="0"/>
              <a:t>Angola, Madagascar, Mozambique and the Democratic Republic of Congo</a:t>
            </a:r>
            <a:r>
              <a:rPr lang="en-US" dirty="0"/>
              <a:t>)</a:t>
            </a:r>
          </a:p>
          <a:p>
            <a:pPr marL="114300" indent="0">
              <a:buNone/>
            </a:pPr>
            <a:endParaRPr lang="en-ZA" dirty="0"/>
          </a:p>
        </p:txBody>
      </p:sp>
    </p:spTree>
    <p:extLst>
      <p:ext uri="{BB962C8B-B14F-4D97-AF65-F5344CB8AC3E}">
        <p14:creationId xmlns:p14="http://schemas.microsoft.com/office/powerpoint/2010/main" val="850698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92F5-D501-4291-B6AA-F55C0177105B}"/>
              </a:ext>
            </a:extLst>
          </p:cNvPr>
          <p:cNvSpPr>
            <a:spLocks noGrp="1"/>
          </p:cNvSpPr>
          <p:nvPr>
            <p:ph type="title"/>
          </p:nvPr>
        </p:nvSpPr>
        <p:spPr>
          <a:xfrm>
            <a:off x="495300" y="-261256"/>
            <a:ext cx="8915400" cy="1632856"/>
          </a:xfrm>
        </p:spPr>
        <p:txBody>
          <a:bodyPr/>
          <a:lstStyle/>
          <a:p>
            <a:r>
              <a:rPr lang="en-US" sz="2400" dirty="0"/>
              <a:t>RELATIONSHIP BETWEEN INTERNATIONAL LAW AND DOMESTIC LAW</a:t>
            </a:r>
            <a:endParaRPr lang="en-ZA" sz="2400" dirty="0"/>
          </a:p>
        </p:txBody>
      </p:sp>
      <p:sp>
        <p:nvSpPr>
          <p:cNvPr id="3" name="Text Placeholder 2">
            <a:extLst>
              <a:ext uri="{FF2B5EF4-FFF2-40B4-BE49-F238E27FC236}">
                <a16:creationId xmlns:a16="http://schemas.microsoft.com/office/drawing/2014/main" id="{07FB6236-A926-489B-BB94-77213A927A2A}"/>
              </a:ext>
            </a:extLst>
          </p:cNvPr>
          <p:cNvSpPr>
            <a:spLocks noGrp="1"/>
          </p:cNvSpPr>
          <p:nvPr>
            <p:ph type="body" idx="1"/>
          </p:nvPr>
        </p:nvSpPr>
        <p:spPr>
          <a:xfrm>
            <a:off x="228601" y="1175658"/>
            <a:ext cx="9677399" cy="5502728"/>
          </a:xfrm>
        </p:spPr>
        <p:txBody>
          <a:bodyPr/>
          <a:lstStyle/>
          <a:p>
            <a:pPr marL="114300" indent="0">
              <a:buNone/>
            </a:pPr>
            <a:r>
              <a:rPr lang="en-US" b="1" dirty="0">
                <a:solidFill>
                  <a:srgbClr val="0070C0"/>
                </a:solidFill>
              </a:rPr>
              <a:t>Dualism Approach</a:t>
            </a:r>
          </a:p>
          <a:p>
            <a:r>
              <a:rPr lang="en-ZA" sz="2800" dirty="0"/>
              <a:t>It is the opposite of monism.</a:t>
            </a:r>
          </a:p>
          <a:p>
            <a:r>
              <a:rPr lang="en-ZA" sz="2800" dirty="0"/>
              <a:t>It contends that international law is different from domestic law.</a:t>
            </a:r>
          </a:p>
          <a:p>
            <a:r>
              <a:rPr lang="en-ZA" sz="2800" dirty="0"/>
              <a:t> international law should be transformed into municipal law by legislation for it to be enforced at a domestic level. </a:t>
            </a:r>
          </a:p>
          <a:p>
            <a:r>
              <a:rPr lang="en-ZA" sz="2800" dirty="0"/>
              <a:t>Ratification is not enough - legislation should be adopted to give effect to conventions.</a:t>
            </a:r>
          </a:p>
          <a:p>
            <a:r>
              <a:rPr lang="en-ZA" sz="2800" dirty="0"/>
              <a:t>Remaining 12 SADC countries are Dualists.</a:t>
            </a:r>
          </a:p>
        </p:txBody>
      </p:sp>
    </p:spTree>
    <p:extLst>
      <p:ext uri="{BB962C8B-B14F-4D97-AF65-F5344CB8AC3E}">
        <p14:creationId xmlns:p14="http://schemas.microsoft.com/office/powerpoint/2010/main" val="3447803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34A51-CA2E-40D0-8865-3B368A4537EA}"/>
              </a:ext>
            </a:extLst>
          </p:cNvPr>
          <p:cNvSpPr>
            <a:spLocks noGrp="1"/>
          </p:cNvSpPr>
          <p:nvPr>
            <p:ph type="title"/>
          </p:nvPr>
        </p:nvSpPr>
        <p:spPr>
          <a:xfrm>
            <a:off x="495300" y="274637"/>
            <a:ext cx="8915400" cy="770392"/>
          </a:xfrm>
        </p:spPr>
        <p:txBody>
          <a:bodyPr/>
          <a:lstStyle/>
          <a:p>
            <a:r>
              <a:rPr lang="en-ZA" sz="3200" dirty="0"/>
              <a:t>SADC: A BRIEF OVERVIEW</a:t>
            </a:r>
          </a:p>
        </p:txBody>
      </p:sp>
      <p:sp>
        <p:nvSpPr>
          <p:cNvPr id="3" name="Text Placeholder 2">
            <a:extLst>
              <a:ext uri="{FF2B5EF4-FFF2-40B4-BE49-F238E27FC236}">
                <a16:creationId xmlns:a16="http://schemas.microsoft.com/office/drawing/2014/main" id="{85726992-CEDA-4B8E-A61A-303B3A402FD6}"/>
              </a:ext>
            </a:extLst>
          </p:cNvPr>
          <p:cNvSpPr>
            <a:spLocks noGrp="1"/>
          </p:cNvSpPr>
          <p:nvPr>
            <p:ph type="body" idx="1"/>
          </p:nvPr>
        </p:nvSpPr>
        <p:spPr>
          <a:xfrm>
            <a:off x="1" y="1045029"/>
            <a:ext cx="9617528" cy="5081133"/>
          </a:xfrm>
        </p:spPr>
        <p:txBody>
          <a:bodyPr/>
          <a:lstStyle/>
          <a:p>
            <a:pPr algn="just"/>
            <a:r>
              <a:rPr lang="en-ZA" sz="2800" dirty="0"/>
              <a:t>SADC was established in 1992 as a Regional Economic Community committed to regional integration and poverty eradication within Southern Africa through economic development and ensuring peace and security in the region.</a:t>
            </a:r>
          </a:p>
          <a:p>
            <a:pPr algn="just"/>
            <a:endParaRPr lang="en-ZA" sz="2800" dirty="0"/>
          </a:p>
          <a:p>
            <a:pPr algn="just"/>
            <a:r>
              <a:rPr lang="en-ZA" sz="2800" dirty="0"/>
              <a:t>It is composed of 16 Members States (Angola, Botswana, Comoros, Democratic Republic of Congo, Eswatini, Lesotho, Madagascar, Malawi, Mauritius, Mozambique, Namibia, Seychelles, South Africa,  Tanzania, Zambia and Zimbabwe).</a:t>
            </a:r>
          </a:p>
        </p:txBody>
      </p:sp>
    </p:spTree>
    <p:extLst>
      <p:ext uri="{BB962C8B-B14F-4D97-AF65-F5344CB8AC3E}">
        <p14:creationId xmlns:p14="http://schemas.microsoft.com/office/powerpoint/2010/main" val="1653746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5734C-C081-4C45-BCAA-6D500C9DE9E0}"/>
              </a:ext>
            </a:extLst>
          </p:cNvPr>
          <p:cNvSpPr>
            <a:spLocks noGrp="1"/>
          </p:cNvSpPr>
          <p:nvPr>
            <p:ph type="title"/>
          </p:nvPr>
        </p:nvSpPr>
        <p:spPr>
          <a:xfrm>
            <a:off x="495300" y="274637"/>
            <a:ext cx="8915400" cy="607106"/>
          </a:xfrm>
        </p:spPr>
        <p:txBody>
          <a:bodyPr/>
          <a:lstStyle/>
          <a:p>
            <a:r>
              <a:rPr lang="en-ZA" dirty="0"/>
              <a:t>SADC: A BRIEF OVERVIEW</a:t>
            </a:r>
          </a:p>
        </p:txBody>
      </p:sp>
      <p:sp>
        <p:nvSpPr>
          <p:cNvPr id="3" name="Text Placeholder 2">
            <a:extLst>
              <a:ext uri="{FF2B5EF4-FFF2-40B4-BE49-F238E27FC236}">
                <a16:creationId xmlns:a16="http://schemas.microsoft.com/office/drawing/2014/main" id="{D01BCB81-1C3C-4CC1-97A6-804FDAAD6F73}"/>
              </a:ext>
            </a:extLst>
          </p:cNvPr>
          <p:cNvSpPr>
            <a:spLocks noGrp="1"/>
          </p:cNvSpPr>
          <p:nvPr>
            <p:ph type="body" idx="1"/>
          </p:nvPr>
        </p:nvSpPr>
        <p:spPr>
          <a:xfrm>
            <a:off x="359229" y="1224643"/>
            <a:ext cx="9356271" cy="4901519"/>
          </a:xfrm>
        </p:spPr>
        <p:txBody>
          <a:bodyPr/>
          <a:lstStyle/>
          <a:p>
            <a:r>
              <a:rPr lang="en-ZA" dirty="0"/>
              <a:t>Its headquarters are in Gaborone, Botswana.</a:t>
            </a:r>
          </a:p>
          <a:p>
            <a:r>
              <a:rPr lang="en-ZA" dirty="0"/>
              <a:t>Since its establishment, SADC has adopted 27  Protocols and  three Charters.</a:t>
            </a:r>
            <a:r>
              <a:rPr lang="en-ZA" baseline="30000" dirty="0"/>
              <a:t> </a:t>
            </a:r>
          </a:p>
          <a:p>
            <a:pPr algn="just"/>
            <a:r>
              <a:rPr lang="en-ZA" dirty="0"/>
              <a:t>important for this discussion are the </a:t>
            </a:r>
            <a:r>
              <a:rPr lang="en-ZA" sz="2800" dirty="0"/>
              <a:t>– </a:t>
            </a:r>
          </a:p>
          <a:p>
            <a:pPr marL="114300" indent="0" algn="just">
              <a:buNone/>
            </a:pPr>
            <a:endParaRPr lang="en-ZA" sz="2800" dirty="0"/>
          </a:p>
          <a:p>
            <a:pPr lvl="2" algn="just">
              <a:buFont typeface="Wingdings" panose="05000000000000000000" pitchFamily="2" charset="2"/>
              <a:buChar char="q"/>
            </a:pPr>
            <a:r>
              <a:rPr lang="en-ZA" dirty="0">
                <a:solidFill>
                  <a:srgbClr val="000000"/>
                </a:solidFill>
                <a:latin typeface="Arial" panose="020B0604020202020204" pitchFamily="34" charset="0"/>
                <a:ea typeface="Calibri" panose="020F0502020204030204" pitchFamily="34" charset="0"/>
              </a:rPr>
              <a:t>Charter of Fundamental Social Rights in SADC(2003).</a:t>
            </a:r>
          </a:p>
          <a:p>
            <a:pPr lvl="2" algn="just">
              <a:buFont typeface="Wingdings" panose="05000000000000000000" pitchFamily="2" charset="2"/>
              <a:buChar char="q"/>
            </a:pPr>
            <a:r>
              <a:rPr lang="en-ZA" dirty="0">
                <a:solidFill>
                  <a:srgbClr val="000000"/>
                </a:solidFill>
                <a:latin typeface="Arial" panose="020B0604020202020204" pitchFamily="34" charset="0"/>
                <a:ea typeface="Calibri" panose="020F0502020204030204" pitchFamily="34" charset="0"/>
              </a:rPr>
              <a:t>SADC Protocol on Employment and Labour (2014).</a:t>
            </a:r>
            <a:endParaRPr lang="en-ZA" dirty="0"/>
          </a:p>
        </p:txBody>
      </p:sp>
    </p:spTree>
    <p:extLst>
      <p:ext uri="{BB962C8B-B14F-4D97-AF65-F5344CB8AC3E}">
        <p14:creationId xmlns:p14="http://schemas.microsoft.com/office/powerpoint/2010/main" val="4290129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6AF5-9117-4B45-A2D8-F3255DFBBA17}"/>
              </a:ext>
            </a:extLst>
          </p:cNvPr>
          <p:cNvSpPr>
            <a:spLocks noGrp="1"/>
          </p:cNvSpPr>
          <p:nvPr>
            <p:ph type="title"/>
          </p:nvPr>
        </p:nvSpPr>
        <p:spPr>
          <a:xfrm>
            <a:off x="342900" y="274637"/>
            <a:ext cx="9563100" cy="1143000"/>
          </a:xfrm>
        </p:spPr>
        <p:txBody>
          <a:bodyPr/>
          <a:lstStyle/>
          <a:p>
            <a:pPr algn="just"/>
            <a:r>
              <a:rPr lang="en-US" sz="2400" dirty="0"/>
              <a:t>CHARTER OF FUNDAMENTAL SOCIAL RIGHTS IN SADC)</a:t>
            </a:r>
            <a:br>
              <a:rPr lang="en-US" sz="2800" dirty="0"/>
            </a:br>
            <a:endParaRPr lang="en-ZA" sz="2800" dirty="0"/>
          </a:p>
        </p:txBody>
      </p:sp>
      <p:sp>
        <p:nvSpPr>
          <p:cNvPr id="3" name="Text Placeholder 2">
            <a:extLst>
              <a:ext uri="{FF2B5EF4-FFF2-40B4-BE49-F238E27FC236}">
                <a16:creationId xmlns:a16="http://schemas.microsoft.com/office/drawing/2014/main" id="{F54927DF-F7C1-4340-A80F-39171BB727C9}"/>
              </a:ext>
            </a:extLst>
          </p:cNvPr>
          <p:cNvSpPr>
            <a:spLocks noGrp="1"/>
          </p:cNvSpPr>
          <p:nvPr>
            <p:ph type="body" idx="1"/>
          </p:nvPr>
        </p:nvSpPr>
        <p:spPr>
          <a:xfrm>
            <a:off x="495300" y="1289957"/>
            <a:ext cx="9067800" cy="4836205"/>
          </a:xfrm>
        </p:spPr>
        <p:txBody>
          <a:bodyPr/>
          <a:lstStyle/>
          <a:p>
            <a:pPr algn="just"/>
            <a:r>
              <a:rPr lang="en-ZA" dirty="0"/>
              <a:t>The main objective of this Charter is to facilitate, harmonious labour relations through close and active consultations among social partners.</a:t>
            </a:r>
          </a:p>
          <a:p>
            <a:pPr marL="114300" indent="0" algn="just">
              <a:buNone/>
            </a:pPr>
            <a:endParaRPr lang="en-ZA" dirty="0"/>
          </a:p>
          <a:p>
            <a:pPr algn="just"/>
            <a:r>
              <a:rPr lang="en-ZA" dirty="0"/>
              <a:t>The Charter expressly recognises basic human rights asserted in all international human rights instruments including ILO Conventions. </a:t>
            </a:r>
          </a:p>
          <a:p>
            <a:pPr marL="114300" indent="0" algn="just">
              <a:buNone/>
            </a:pPr>
            <a:endParaRPr lang="en-ZA" dirty="0"/>
          </a:p>
          <a:p>
            <a:pPr marL="114300" indent="0" algn="just">
              <a:buNone/>
            </a:pPr>
            <a:endParaRPr lang="en-ZA" sz="2800" dirty="0"/>
          </a:p>
        </p:txBody>
      </p:sp>
    </p:spTree>
    <p:extLst>
      <p:ext uri="{BB962C8B-B14F-4D97-AF65-F5344CB8AC3E}">
        <p14:creationId xmlns:p14="http://schemas.microsoft.com/office/powerpoint/2010/main" val="641597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830F-28B1-4A59-B7AD-04C3A443A119}"/>
              </a:ext>
            </a:extLst>
          </p:cNvPr>
          <p:cNvSpPr>
            <a:spLocks noGrp="1"/>
          </p:cNvSpPr>
          <p:nvPr>
            <p:ph type="title"/>
          </p:nvPr>
        </p:nvSpPr>
        <p:spPr>
          <a:xfrm>
            <a:off x="495300" y="274637"/>
            <a:ext cx="8915400" cy="721406"/>
          </a:xfrm>
        </p:spPr>
        <p:txBody>
          <a:bodyPr/>
          <a:lstStyle/>
          <a:p>
            <a:r>
              <a:rPr lang="en-US" sz="2400" dirty="0"/>
              <a:t>CHARTER OF FUNDAMENTAL SOCIAL RIGHTS IN SADC</a:t>
            </a:r>
            <a:endParaRPr lang="en-ZA" sz="2400" dirty="0"/>
          </a:p>
        </p:txBody>
      </p:sp>
      <p:sp>
        <p:nvSpPr>
          <p:cNvPr id="3" name="Text Placeholder 2">
            <a:extLst>
              <a:ext uri="{FF2B5EF4-FFF2-40B4-BE49-F238E27FC236}">
                <a16:creationId xmlns:a16="http://schemas.microsoft.com/office/drawing/2014/main" id="{4ED22BF3-8D51-41D8-BC22-71CEEA36EFE1}"/>
              </a:ext>
            </a:extLst>
          </p:cNvPr>
          <p:cNvSpPr>
            <a:spLocks noGrp="1"/>
          </p:cNvSpPr>
          <p:nvPr>
            <p:ph type="body" idx="1"/>
          </p:nvPr>
        </p:nvSpPr>
        <p:spPr>
          <a:xfrm>
            <a:off x="0" y="832757"/>
            <a:ext cx="9906000" cy="5519057"/>
          </a:xfrm>
        </p:spPr>
        <p:txBody>
          <a:bodyPr/>
          <a:lstStyle/>
          <a:p>
            <a:pPr marL="114300" indent="0">
              <a:buNone/>
            </a:pPr>
            <a:r>
              <a:rPr lang="en-US" sz="2800" b="1" dirty="0"/>
              <a:t>Article 4 </a:t>
            </a:r>
          </a:p>
          <a:p>
            <a:r>
              <a:rPr lang="en-US" sz="2800" dirty="0"/>
              <a:t>Protects </a:t>
            </a:r>
            <a:r>
              <a:rPr lang="en-ZA" sz="2800" dirty="0"/>
              <a:t>workers and employers right to form and join TUs or EAs .</a:t>
            </a:r>
          </a:p>
          <a:p>
            <a:r>
              <a:rPr lang="en-ZA" sz="2800" dirty="0"/>
              <a:t>recognises TUs and EAs rights to negotiate and conclude collective agreements. </a:t>
            </a:r>
          </a:p>
          <a:p>
            <a:r>
              <a:rPr lang="en-ZA" sz="2800" dirty="0"/>
              <a:t>further recognises workers’ right to strike and employer’s right to invoke any remedy consistent with ILO instruments.</a:t>
            </a:r>
          </a:p>
          <a:p>
            <a:r>
              <a:rPr lang="en-ZA" sz="2800" dirty="0"/>
              <a:t>Charter binds SADC members states upon signature.</a:t>
            </a:r>
          </a:p>
          <a:p>
            <a:r>
              <a:rPr lang="en-ZA" sz="2800" dirty="0"/>
              <a:t>12 SADC countries have signed </a:t>
            </a:r>
          </a:p>
          <a:p>
            <a:pPr marL="114300" indent="0" algn="just">
              <a:buNone/>
            </a:pPr>
            <a:r>
              <a:rPr lang="en-ZA" sz="2800" dirty="0"/>
              <a:t>(</a:t>
            </a:r>
            <a:r>
              <a:rPr lang="en-ZA" sz="2400" dirty="0"/>
              <a:t>Angola, Botswana, Comoros and Seychelles have not signed.</a:t>
            </a:r>
          </a:p>
        </p:txBody>
      </p:sp>
    </p:spTree>
    <p:extLst>
      <p:ext uri="{BB962C8B-B14F-4D97-AF65-F5344CB8AC3E}">
        <p14:creationId xmlns:p14="http://schemas.microsoft.com/office/powerpoint/2010/main" val="150543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6923B-CD58-4729-9D38-25B3C4943E21}"/>
              </a:ext>
            </a:extLst>
          </p:cNvPr>
          <p:cNvSpPr>
            <a:spLocks noGrp="1"/>
          </p:cNvSpPr>
          <p:nvPr>
            <p:ph type="title"/>
          </p:nvPr>
        </p:nvSpPr>
        <p:spPr>
          <a:xfrm>
            <a:off x="495300" y="274637"/>
            <a:ext cx="9410700" cy="558120"/>
          </a:xfrm>
        </p:spPr>
        <p:txBody>
          <a:bodyPr/>
          <a:lstStyle/>
          <a:p>
            <a:r>
              <a:rPr lang="en-US" sz="2800" dirty="0"/>
              <a:t>SADC PROTOCOL ON EMPLOYMENT AND LABOUR </a:t>
            </a:r>
            <a:endParaRPr lang="en-ZA" sz="2800" dirty="0"/>
          </a:p>
        </p:txBody>
      </p:sp>
      <p:sp>
        <p:nvSpPr>
          <p:cNvPr id="3" name="Text Placeholder 2">
            <a:extLst>
              <a:ext uri="{FF2B5EF4-FFF2-40B4-BE49-F238E27FC236}">
                <a16:creationId xmlns:a16="http://schemas.microsoft.com/office/drawing/2014/main" id="{622B6C80-6FEB-4ECF-BE77-D0590741E024}"/>
              </a:ext>
            </a:extLst>
          </p:cNvPr>
          <p:cNvSpPr>
            <a:spLocks noGrp="1"/>
          </p:cNvSpPr>
          <p:nvPr>
            <p:ph type="body" idx="1"/>
          </p:nvPr>
        </p:nvSpPr>
        <p:spPr>
          <a:xfrm>
            <a:off x="0" y="832758"/>
            <a:ext cx="9731829" cy="6025242"/>
          </a:xfrm>
        </p:spPr>
        <p:txBody>
          <a:bodyPr/>
          <a:lstStyle/>
          <a:p>
            <a:pPr marL="114300" indent="0">
              <a:buNone/>
            </a:pPr>
            <a:r>
              <a:rPr lang="en-US" sz="2800" dirty="0"/>
              <a:t>The objectives of this Protocol  are amongst other things to:</a:t>
            </a:r>
          </a:p>
          <a:p>
            <a:pPr lvl="1" algn="just">
              <a:buFont typeface="Wingdings" panose="05000000000000000000" pitchFamily="2" charset="2"/>
              <a:buChar char="q"/>
            </a:pPr>
            <a:endParaRPr lang="en-ZA" sz="2400" dirty="0"/>
          </a:p>
          <a:p>
            <a:pPr lvl="1" algn="just">
              <a:buFont typeface="Wingdings" panose="05000000000000000000" pitchFamily="2" charset="2"/>
              <a:buChar char="q"/>
            </a:pPr>
            <a:r>
              <a:rPr lang="en-ZA" sz="2400" dirty="0"/>
              <a:t>Promote social protection; social security; safe working conditions; facilitate labour migration for development; promote labour productivity; promote gender equality; and development of institutional capacities in the Region.</a:t>
            </a:r>
          </a:p>
          <a:p>
            <a:pPr lvl="1" algn="just">
              <a:buFont typeface="Wingdings" panose="05000000000000000000" pitchFamily="2" charset="2"/>
              <a:buChar char="q"/>
            </a:pPr>
            <a:r>
              <a:rPr lang="en-ZA" sz="2400" dirty="0"/>
              <a:t>the Protocol recognises the universality and indivisibility of basic human rights proclaimed in international human rights instruments.</a:t>
            </a:r>
          </a:p>
          <a:p>
            <a:pPr lvl="1" algn="just">
              <a:buFont typeface="Wingdings" panose="05000000000000000000" pitchFamily="2" charset="2"/>
              <a:buChar char="q"/>
            </a:pPr>
            <a:r>
              <a:rPr lang="en-ZA" sz="2400" dirty="0"/>
              <a:t>workers and employers right to form and join TUs and EAs is protected in Article 6.</a:t>
            </a:r>
          </a:p>
          <a:p>
            <a:pPr lvl="1" algn="just">
              <a:buFont typeface="Wingdings" panose="05000000000000000000" pitchFamily="2" charset="2"/>
              <a:buChar char="q"/>
            </a:pPr>
            <a:r>
              <a:rPr lang="en-ZA" sz="2400" dirty="0"/>
              <a:t>The right to strike is also protected.</a:t>
            </a:r>
          </a:p>
          <a:p>
            <a:pPr lvl="1" algn="just">
              <a:buFont typeface="Wingdings" panose="05000000000000000000" pitchFamily="2" charset="2"/>
              <a:buChar char="q"/>
            </a:pPr>
            <a:r>
              <a:rPr lang="en-ZA" sz="2400" dirty="0"/>
              <a:t>No SADC country has ratified this Protocol.</a:t>
            </a:r>
          </a:p>
        </p:txBody>
      </p:sp>
    </p:spTree>
    <p:extLst>
      <p:ext uri="{BB962C8B-B14F-4D97-AF65-F5344CB8AC3E}">
        <p14:creationId xmlns:p14="http://schemas.microsoft.com/office/powerpoint/2010/main" val="3808975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2852E-8399-48BD-B238-5B2E22C2472B}"/>
              </a:ext>
            </a:extLst>
          </p:cNvPr>
          <p:cNvSpPr>
            <a:spLocks noGrp="1"/>
          </p:cNvSpPr>
          <p:nvPr>
            <p:ph type="title"/>
          </p:nvPr>
        </p:nvSpPr>
        <p:spPr>
          <a:xfrm>
            <a:off x="500743" y="356280"/>
            <a:ext cx="8915400" cy="656092"/>
          </a:xfrm>
        </p:spPr>
        <p:txBody>
          <a:bodyPr/>
          <a:lstStyle/>
          <a:p>
            <a:r>
              <a:rPr lang="en-ZA" sz="2000" dirty="0">
                <a:latin typeface="+mn-lt"/>
              </a:rPr>
              <a:t>SADC MEMBER STATES’ COMPLIANCE WITH ILO CONVENTIONS (87 AND 98</a:t>
            </a:r>
          </a:p>
        </p:txBody>
      </p:sp>
      <p:sp>
        <p:nvSpPr>
          <p:cNvPr id="3" name="Text Placeholder 2">
            <a:extLst>
              <a:ext uri="{FF2B5EF4-FFF2-40B4-BE49-F238E27FC236}">
                <a16:creationId xmlns:a16="http://schemas.microsoft.com/office/drawing/2014/main" id="{C2B13D97-1864-4E8A-A0E3-9B9B2C623F76}"/>
              </a:ext>
            </a:extLst>
          </p:cNvPr>
          <p:cNvSpPr>
            <a:spLocks noGrp="1"/>
          </p:cNvSpPr>
          <p:nvPr>
            <p:ph type="body" idx="1"/>
          </p:nvPr>
        </p:nvSpPr>
        <p:spPr>
          <a:xfrm>
            <a:off x="500743" y="1166019"/>
            <a:ext cx="8915400" cy="4525962"/>
          </a:xfrm>
        </p:spPr>
        <p:txBody>
          <a:bodyPr/>
          <a:lstStyle/>
          <a:p>
            <a:pPr algn="just"/>
            <a:endParaRPr lang="en-ZA" dirty="0"/>
          </a:p>
          <a:p>
            <a:pPr algn="just"/>
            <a:r>
              <a:rPr lang="en-ZA" dirty="0"/>
              <a:t>By virtue of being parties to the two ILO </a:t>
            </a:r>
            <a:r>
              <a:rPr lang="en-ZA" sz="2800" dirty="0"/>
              <a:t>Conventions 87 and 98, SADC Member States have obligations to protect and  promote workers right  to FA and CB. </a:t>
            </a:r>
          </a:p>
          <a:p>
            <a:pPr algn="just"/>
            <a:endParaRPr lang="en-ZA" sz="2800" dirty="0"/>
          </a:p>
          <a:p>
            <a:pPr algn="just"/>
            <a:r>
              <a:rPr lang="en-ZA" sz="2800" dirty="0"/>
              <a:t>They should also report to the ILO supervisory bodies on their compliance with these Conventions.</a:t>
            </a:r>
          </a:p>
        </p:txBody>
      </p:sp>
    </p:spTree>
    <p:extLst>
      <p:ext uri="{BB962C8B-B14F-4D97-AF65-F5344CB8AC3E}">
        <p14:creationId xmlns:p14="http://schemas.microsoft.com/office/powerpoint/2010/main" val="2379559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0846-B7C6-4A7B-8A95-84CFED7176E0}"/>
              </a:ext>
            </a:extLst>
          </p:cNvPr>
          <p:cNvSpPr>
            <a:spLocks noGrp="1"/>
          </p:cNvSpPr>
          <p:nvPr>
            <p:ph type="title"/>
          </p:nvPr>
        </p:nvSpPr>
        <p:spPr/>
        <p:txBody>
          <a:bodyPr/>
          <a:lstStyle/>
          <a:p>
            <a:br>
              <a:rPr lang="en-US" sz="2400" dirty="0"/>
            </a:br>
            <a:r>
              <a:rPr lang="en-US" sz="2400" dirty="0"/>
              <a:t>OBLIGATION TO PROTECT AND  PROMOTE WORKERS RIGHT  TO FA AND CB.</a:t>
            </a:r>
            <a:br>
              <a:rPr lang="en-US" sz="2400" dirty="0"/>
            </a:br>
            <a:endParaRPr lang="en-ZA" sz="2400" dirty="0"/>
          </a:p>
        </p:txBody>
      </p:sp>
      <p:sp>
        <p:nvSpPr>
          <p:cNvPr id="3" name="Text Placeholder 2">
            <a:extLst>
              <a:ext uri="{FF2B5EF4-FFF2-40B4-BE49-F238E27FC236}">
                <a16:creationId xmlns:a16="http://schemas.microsoft.com/office/drawing/2014/main" id="{8D1CF71B-085B-496B-993D-7A7BCF4776CB}"/>
              </a:ext>
            </a:extLst>
          </p:cNvPr>
          <p:cNvSpPr>
            <a:spLocks noGrp="1"/>
          </p:cNvSpPr>
          <p:nvPr>
            <p:ph type="body" idx="1"/>
          </p:nvPr>
        </p:nvSpPr>
        <p:spPr>
          <a:xfrm>
            <a:off x="146957" y="1600200"/>
            <a:ext cx="9486899" cy="4525962"/>
          </a:xfrm>
        </p:spPr>
        <p:txBody>
          <a:bodyPr/>
          <a:lstStyle/>
          <a:p>
            <a:pPr algn="just"/>
            <a:r>
              <a:rPr lang="en-ZA" sz="2800" dirty="0"/>
              <a:t>To comply with the obligation to protect and promote Workers right to FA and CB, all SADC Member States have included in their constitutions and labour legislation, provisions protecting the right to freedom of association for trade union purposes.</a:t>
            </a:r>
          </a:p>
          <a:p>
            <a:pPr marL="114300" indent="0" algn="just">
              <a:buNone/>
            </a:pPr>
            <a:endParaRPr lang="en-ZA" sz="2800" dirty="0"/>
          </a:p>
          <a:p>
            <a:pPr algn="just"/>
            <a:r>
              <a:rPr lang="en-ZA" sz="2800" dirty="0"/>
              <a:t> Some States also included the rights to strike and to engage in collective bargaining. </a:t>
            </a:r>
          </a:p>
          <a:p>
            <a:endParaRPr lang="en-ZA" dirty="0"/>
          </a:p>
        </p:txBody>
      </p:sp>
    </p:spTree>
    <p:extLst>
      <p:ext uri="{BB962C8B-B14F-4D97-AF65-F5344CB8AC3E}">
        <p14:creationId xmlns:p14="http://schemas.microsoft.com/office/powerpoint/2010/main" val="4052720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7BFE-5F33-4361-8AE5-5530B03EE666}"/>
              </a:ext>
            </a:extLst>
          </p:cNvPr>
          <p:cNvSpPr>
            <a:spLocks noGrp="1"/>
          </p:cNvSpPr>
          <p:nvPr>
            <p:ph type="title"/>
          </p:nvPr>
        </p:nvSpPr>
        <p:spPr>
          <a:xfrm>
            <a:off x="495300" y="342899"/>
            <a:ext cx="8915400" cy="816429"/>
          </a:xfrm>
        </p:spPr>
        <p:txBody>
          <a:bodyPr/>
          <a:lstStyle/>
          <a:p>
            <a:r>
              <a:rPr lang="en-ZA" sz="2800" dirty="0"/>
              <a:t>OVERVIEW OF THE PRESENTATION</a:t>
            </a:r>
          </a:p>
        </p:txBody>
      </p:sp>
      <p:sp>
        <p:nvSpPr>
          <p:cNvPr id="3" name="Text Placeholder 2">
            <a:extLst>
              <a:ext uri="{FF2B5EF4-FFF2-40B4-BE49-F238E27FC236}">
                <a16:creationId xmlns:a16="http://schemas.microsoft.com/office/drawing/2014/main" id="{C72DE15B-F97E-4E02-9EBF-7EEF35A16062}"/>
              </a:ext>
            </a:extLst>
          </p:cNvPr>
          <p:cNvSpPr>
            <a:spLocks noGrp="1"/>
          </p:cNvSpPr>
          <p:nvPr>
            <p:ph type="body" idx="1"/>
          </p:nvPr>
        </p:nvSpPr>
        <p:spPr>
          <a:xfrm>
            <a:off x="244929" y="1159328"/>
            <a:ext cx="9519557" cy="5127172"/>
          </a:xfrm>
        </p:spPr>
        <p:txBody>
          <a:bodyPr/>
          <a:lstStyle/>
          <a:p>
            <a:pPr marL="628650" indent="-514350">
              <a:buFont typeface="+mj-lt"/>
              <a:buAutoNum type="arabicPeriod"/>
            </a:pPr>
            <a:r>
              <a:rPr lang="en-US" sz="2800" dirty="0"/>
              <a:t>What is the state of workers right to  FA and CB in SADC countries?</a:t>
            </a:r>
          </a:p>
          <a:p>
            <a:pPr marL="628650" indent="-514350">
              <a:buFont typeface="+mj-lt"/>
              <a:buAutoNum type="arabicPeriod"/>
            </a:pPr>
            <a:r>
              <a:rPr lang="en-US" sz="2800" dirty="0"/>
              <a:t>To what extent do SADC countries comply with their obligations under Conventions 87 and 98?</a:t>
            </a:r>
          </a:p>
          <a:p>
            <a:pPr marL="628650" indent="-514350">
              <a:buFont typeface="+mj-lt"/>
              <a:buAutoNum type="arabicPeriod"/>
            </a:pPr>
            <a:r>
              <a:rPr lang="en-US" sz="2800" dirty="0"/>
              <a:t> 100 years on, how has the ILO engaged with SADC countries in promoting the right to FA and CB and how have they responded?</a:t>
            </a:r>
          </a:p>
          <a:p>
            <a:pPr marL="628650" indent="-514350">
              <a:buFont typeface="+mj-lt"/>
              <a:buAutoNum type="arabicPeriod"/>
            </a:pPr>
            <a:r>
              <a:rPr lang="en-US" sz="2800" dirty="0"/>
              <a:t>What have been the common challenges regarding FA and CB in SADC countries?</a:t>
            </a:r>
          </a:p>
          <a:p>
            <a:pPr marL="628650" indent="-514350">
              <a:buFont typeface="+mj-lt"/>
              <a:buAutoNum type="arabicPeriod"/>
            </a:pPr>
            <a:r>
              <a:rPr lang="en-US" sz="2800" dirty="0"/>
              <a:t>Recommendations.</a:t>
            </a:r>
            <a:endParaRPr lang="en-ZA" sz="2800" dirty="0"/>
          </a:p>
          <a:p>
            <a:pPr marL="628650" indent="-514350">
              <a:buFont typeface="+mj-lt"/>
              <a:buAutoNum type="arabicPeriod"/>
            </a:pPr>
            <a:endParaRPr lang="en-ZA" dirty="0"/>
          </a:p>
        </p:txBody>
      </p:sp>
    </p:spTree>
    <p:extLst>
      <p:ext uri="{BB962C8B-B14F-4D97-AF65-F5344CB8AC3E}">
        <p14:creationId xmlns:p14="http://schemas.microsoft.com/office/powerpoint/2010/main" val="3848939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7E7C-8B73-4EC8-9857-398E1876DB41}"/>
              </a:ext>
            </a:extLst>
          </p:cNvPr>
          <p:cNvSpPr>
            <a:spLocks noGrp="1"/>
          </p:cNvSpPr>
          <p:nvPr>
            <p:ph type="title"/>
          </p:nvPr>
        </p:nvSpPr>
        <p:spPr>
          <a:xfrm>
            <a:off x="495300" y="274637"/>
            <a:ext cx="8915400" cy="884692"/>
          </a:xfrm>
        </p:spPr>
        <p:txBody>
          <a:bodyPr/>
          <a:lstStyle/>
          <a:p>
            <a:r>
              <a:rPr lang="en-US" sz="2000" dirty="0"/>
              <a:t>THE OBLIGATION TO REPORT TO THE ILO SUPERVISORY BODIES ON COMPLIANCE WITH THE FA AND CB STANDARDS</a:t>
            </a:r>
            <a:endParaRPr lang="en-ZA" sz="2000" dirty="0"/>
          </a:p>
        </p:txBody>
      </p:sp>
      <p:sp>
        <p:nvSpPr>
          <p:cNvPr id="3" name="Text Placeholder 2">
            <a:extLst>
              <a:ext uri="{FF2B5EF4-FFF2-40B4-BE49-F238E27FC236}">
                <a16:creationId xmlns:a16="http://schemas.microsoft.com/office/drawing/2014/main" id="{3DCBD70E-B236-49BD-BD85-9478179D19FF}"/>
              </a:ext>
            </a:extLst>
          </p:cNvPr>
          <p:cNvSpPr>
            <a:spLocks noGrp="1"/>
          </p:cNvSpPr>
          <p:nvPr>
            <p:ph type="body" idx="1"/>
          </p:nvPr>
        </p:nvSpPr>
        <p:spPr>
          <a:xfrm>
            <a:off x="277586" y="1289957"/>
            <a:ext cx="9421585" cy="5029200"/>
          </a:xfrm>
        </p:spPr>
        <p:txBody>
          <a:bodyPr/>
          <a:lstStyle/>
          <a:p>
            <a:pPr algn="just"/>
            <a:r>
              <a:rPr lang="en-US" sz="2800" dirty="0"/>
              <a:t>However, there are still some challenges with regard to  FA and CB in SADC Region</a:t>
            </a:r>
          </a:p>
          <a:p>
            <a:pPr algn="just"/>
            <a:endParaRPr lang="en-US" sz="2800" dirty="0"/>
          </a:p>
          <a:p>
            <a:pPr algn="just"/>
            <a:r>
              <a:rPr lang="en-US" sz="2800" b="1" dirty="0"/>
              <a:t>First: </a:t>
            </a:r>
            <a:r>
              <a:rPr lang="en-US" sz="2800" dirty="0"/>
              <a:t>States failure to report regularly as required</a:t>
            </a:r>
          </a:p>
          <a:p>
            <a:pPr marL="114300" indent="0" algn="just">
              <a:buNone/>
            </a:pPr>
            <a:endParaRPr lang="en-US" sz="2800" dirty="0"/>
          </a:p>
          <a:p>
            <a:pPr algn="just"/>
            <a:r>
              <a:rPr lang="en-US" sz="2800" b="1" dirty="0"/>
              <a:t>Second: </a:t>
            </a:r>
            <a:r>
              <a:rPr lang="en-US" sz="2800" dirty="0"/>
              <a:t>States failure to effectively attend  to the recommendations made by the ILO supervisor bodies.</a:t>
            </a:r>
          </a:p>
          <a:p>
            <a:pPr marL="114300" indent="0" algn="just">
              <a:buNone/>
            </a:pPr>
            <a:endParaRPr lang="en-US" sz="2800" dirty="0"/>
          </a:p>
          <a:p>
            <a:pPr algn="just"/>
            <a:r>
              <a:rPr lang="en-US" sz="2800" dirty="0"/>
              <a:t>there is a disjuncture between  domestic laws and practice in several SADC Member States.</a:t>
            </a:r>
            <a:endParaRPr lang="en-ZA" sz="2800" dirty="0"/>
          </a:p>
        </p:txBody>
      </p:sp>
    </p:spTree>
    <p:extLst>
      <p:ext uri="{BB962C8B-B14F-4D97-AF65-F5344CB8AC3E}">
        <p14:creationId xmlns:p14="http://schemas.microsoft.com/office/powerpoint/2010/main" val="1047981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1799F-3DBF-4736-9A61-3A73E06313DD}"/>
              </a:ext>
            </a:extLst>
          </p:cNvPr>
          <p:cNvSpPr>
            <a:spLocks noGrp="1"/>
          </p:cNvSpPr>
          <p:nvPr>
            <p:ph type="title"/>
          </p:nvPr>
        </p:nvSpPr>
        <p:spPr>
          <a:xfrm>
            <a:off x="179614" y="538844"/>
            <a:ext cx="9851572" cy="702128"/>
          </a:xfrm>
        </p:spPr>
        <p:txBody>
          <a:bodyPr/>
          <a:lstStyle/>
          <a:p>
            <a:br>
              <a:rPr lang="en-US" sz="2800" dirty="0"/>
            </a:br>
            <a:r>
              <a:rPr lang="en-US" sz="2800" dirty="0"/>
              <a:t>COMMON  VIOLATION OF FA &amp; CB IN SADC MEMBER STATES</a:t>
            </a:r>
            <a:endParaRPr lang="en-ZA" sz="2800" dirty="0"/>
          </a:p>
        </p:txBody>
      </p:sp>
      <p:sp>
        <p:nvSpPr>
          <p:cNvPr id="3" name="Text Placeholder 2">
            <a:extLst>
              <a:ext uri="{FF2B5EF4-FFF2-40B4-BE49-F238E27FC236}">
                <a16:creationId xmlns:a16="http://schemas.microsoft.com/office/drawing/2014/main" id="{12057E9A-1EB7-418A-97DB-7C79D1DEEE96}"/>
              </a:ext>
            </a:extLst>
          </p:cNvPr>
          <p:cNvSpPr>
            <a:spLocks noGrp="1"/>
          </p:cNvSpPr>
          <p:nvPr>
            <p:ph type="body" idx="1"/>
          </p:nvPr>
        </p:nvSpPr>
        <p:spPr>
          <a:xfrm>
            <a:off x="179614" y="1600200"/>
            <a:ext cx="9535886" cy="4525962"/>
          </a:xfrm>
        </p:spPr>
        <p:txBody>
          <a:bodyPr/>
          <a:lstStyle/>
          <a:p>
            <a:pPr algn="just"/>
            <a:endParaRPr lang="en-ZA" dirty="0"/>
          </a:p>
          <a:p>
            <a:pPr algn="just"/>
            <a:endParaRPr lang="en-ZA" dirty="0">
              <a:latin typeface="+mn-lt"/>
            </a:endParaRPr>
          </a:p>
          <a:p>
            <a:pPr algn="just"/>
            <a:r>
              <a:rPr lang="en-ZA" dirty="0">
                <a:latin typeface="+mn-lt"/>
              </a:rPr>
              <a:t>Identified  Eight  common acts of interference with the right to FA and CB by employers and governments in the region. </a:t>
            </a:r>
            <a:endParaRPr lang="en-ZA" dirty="0"/>
          </a:p>
        </p:txBody>
      </p:sp>
    </p:spTree>
    <p:extLst>
      <p:ext uri="{BB962C8B-B14F-4D97-AF65-F5344CB8AC3E}">
        <p14:creationId xmlns:p14="http://schemas.microsoft.com/office/powerpoint/2010/main" val="3002360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C85A0-0C86-46E1-87D3-8DE6351B0227}"/>
              </a:ext>
            </a:extLst>
          </p:cNvPr>
          <p:cNvSpPr>
            <a:spLocks noGrp="1"/>
          </p:cNvSpPr>
          <p:nvPr>
            <p:ph type="title"/>
          </p:nvPr>
        </p:nvSpPr>
        <p:spPr>
          <a:xfrm>
            <a:off x="495300" y="274637"/>
            <a:ext cx="8915400" cy="754063"/>
          </a:xfrm>
        </p:spPr>
        <p:txBody>
          <a:bodyPr/>
          <a:lstStyle/>
          <a:p>
            <a:r>
              <a:rPr lang="en-US" sz="2800" dirty="0"/>
              <a:t>COMMON CASES OF VIOLATION IN SADC</a:t>
            </a:r>
            <a:endParaRPr lang="en-ZA" sz="2800" dirty="0"/>
          </a:p>
        </p:txBody>
      </p:sp>
      <p:sp>
        <p:nvSpPr>
          <p:cNvPr id="3" name="Text Placeholder 2">
            <a:extLst>
              <a:ext uri="{FF2B5EF4-FFF2-40B4-BE49-F238E27FC236}">
                <a16:creationId xmlns:a16="http://schemas.microsoft.com/office/drawing/2014/main" id="{0DDB0AC2-39C5-497D-959A-EFE2A0A02F4F}"/>
              </a:ext>
            </a:extLst>
          </p:cNvPr>
          <p:cNvSpPr>
            <a:spLocks noGrp="1"/>
          </p:cNvSpPr>
          <p:nvPr>
            <p:ph type="body" idx="1"/>
          </p:nvPr>
        </p:nvSpPr>
        <p:spPr>
          <a:xfrm>
            <a:off x="0" y="1028700"/>
            <a:ext cx="9764485" cy="5437413"/>
          </a:xfrm>
        </p:spPr>
        <p:txBody>
          <a:bodyPr/>
          <a:lstStyle/>
          <a:p>
            <a:pPr marL="571500" indent="-457200" algn="just">
              <a:buFont typeface="+mj-lt"/>
              <a:buAutoNum type="arabicPeriod"/>
            </a:pPr>
            <a:endParaRPr lang="en-ZA" sz="2800" dirty="0"/>
          </a:p>
          <a:p>
            <a:pPr marL="571500" indent="-457200" algn="just">
              <a:buFont typeface="+mj-lt"/>
              <a:buAutoNum type="arabicPeriod"/>
            </a:pPr>
            <a:r>
              <a:rPr lang="en-ZA" sz="2800" dirty="0"/>
              <a:t>Serious acts of violence against striking employees by police or armed forces.</a:t>
            </a:r>
          </a:p>
          <a:p>
            <a:pPr marL="571500" indent="-457200" algn="just">
              <a:buFont typeface="+mj-lt"/>
              <a:buAutoNum type="arabicPeriod"/>
            </a:pPr>
            <a:r>
              <a:rPr lang="en-ZA" sz="2800" dirty="0"/>
              <a:t>Acts of violence and arrest of workers and TU  leaders during strikes in various sectors.</a:t>
            </a:r>
          </a:p>
          <a:p>
            <a:pPr marL="571500" indent="-457200" algn="just">
              <a:buFont typeface="+mj-lt"/>
              <a:buAutoNum type="arabicPeriod"/>
            </a:pPr>
            <a:r>
              <a:rPr lang="en-ZA" sz="2800" dirty="0"/>
              <a:t>Attacks and intimidation TU leaders by police officials and dismissal for participating in strike actions.</a:t>
            </a:r>
          </a:p>
          <a:p>
            <a:pPr marL="571500" lvl="0" indent="-457200" algn="just">
              <a:buFont typeface="+mj-lt"/>
              <a:buAutoNum type="arabicPeriod"/>
            </a:pPr>
            <a:r>
              <a:rPr lang="en-ZA" sz="2800" dirty="0"/>
              <a:t>General prohibition of public service employees’ rights to associate and strike by governments.</a:t>
            </a:r>
          </a:p>
          <a:p>
            <a:endParaRPr lang="en-ZA" dirty="0"/>
          </a:p>
        </p:txBody>
      </p:sp>
    </p:spTree>
    <p:extLst>
      <p:ext uri="{BB962C8B-B14F-4D97-AF65-F5344CB8AC3E}">
        <p14:creationId xmlns:p14="http://schemas.microsoft.com/office/powerpoint/2010/main" val="3517540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D23FB-2FD8-40C8-8A13-A455DAC25971}"/>
              </a:ext>
            </a:extLst>
          </p:cNvPr>
          <p:cNvSpPr>
            <a:spLocks noGrp="1"/>
          </p:cNvSpPr>
          <p:nvPr>
            <p:ph type="title"/>
          </p:nvPr>
        </p:nvSpPr>
        <p:spPr>
          <a:xfrm>
            <a:off x="495300" y="274637"/>
            <a:ext cx="8915400" cy="656092"/>
          </a:xfrm>
        </p:spPr>
        <p:txBody>
          <a:bodyPr/>
          <a:lstStyle/>
          <a:p>
            <a:br>
              <a:rPr lang="en-US" sz="2800" dirty="0"/>
            </a:br>
            <a:r>
              <a:rPr lang="en-US" sz="2800" dirty="0"/>
              <a:t>COMMON CASES OF VIOLATION IN SADC</a:t>
            </a:r>
            <a:endParaRPr lang="en-ZA" sz="2800" dirty="0"/>
          </a:p>
        </p:txBody>
      </p:sp>
      <p:sp>
        <p:nvSpPr>
          <p:cNvPr id="3" name="Text Placeholder 2">
            <a:extLst>
              <a:ext uri="{FF2B5EF4-FFF2-40B4-BE49-F238E27FC236}">
                <a16:creationId xmlns:a16="http://schemas.microsoft.com/office/drawing/2014/main" id="{C8EB2689-ACC7-4D57-9096-30AE02BC24BC}"/>
              </a:ext>
            </a:extLst>
          </p:cNvPr>
          <p:cNvSpPr>
            <a:spLocks noGrp="1"/>
          </p:cNvSpPr>
          <p:nvPr>
            <p:ph type="body" idx="1"/>
          </p:nvPr>
        </p:nvSpPr>
        <p:spPr>
          <a:xfrm>
            <a:off x="0" y="1061358"/>
            <a:ext cx="9906000" cy="5241472"/>
          </a:xfrm>
        </p:spPr>
        <p:txBody>
          <a:bodyPr/>
          <a:lstStyle/>
          <a:p>
            <a:pPr marL="628650" lvl="0" indent="-514350">
              <a:buFont typeface="+mj-lt"/>
              <a:buAutoNum type="arabicPeriod" startAt="6"/>
            </a:pPr>
            <a:endParaRPr lang="en-ZA" sz="2800" dirty="0"/>
          </a:p>
          <a:p>
            <a:pPr marL="628650" indent="-514350">
              <a:buFont typeface="+mj-lt"/>
              <a:buAutoNum type="arabicPeriod" startAt="5"/>
            </a:pPr>
            <a:r>
              <a:rPr lang="en-ZA" sz="2800" dirty="0"/>
              <a:t>Refusal by employers to allow striking workers to return   to their work at the end of the dispute.</a:t>
            </a:r>
          </a:p>
          <a:p>
            <a:pPr marL="628650" indent="-514350">
              <a:buFont typeface="+mj-lt"/>
              <a:buAutoNum type="arabicPeriod" startAt="5"/>
            </a:pPr>
            <a:r>
              <a:rPr lang="en-US" sz="2800" dirty="0"/>
              <a:t> Allegations of serious anti-union discrimination in sectors </a:t>
            </a:r>
          </a:p>
          <a:p>
            <a:pPr marL="114300" lvl="0" indent="0">
              <a:buNone/>
            </a:pPr>
            <a:r>
              <a:rPr lang="en-US" sz="2800" dirty="0"/>
              <a:t>	such as mining, maritime and agricultural sectors</a:t>
            </a:r>
          </a:p>
          <a:p>
            <a:pPr marL="114300" lvl="0" indent="0">
              <a:buNone/>
            </a:pPr>
            <a:r>
              <a:rPr lang="en-US" sz="1400" dirty="0"/>
              <a:t>7. </a:t>
            </a:r>
            <a:r>
              <a:rPr lang="en-US" sz="2800" dirty="0"/>
              <a:t>	Expansion of the definition of “essential services” with   	the view of excluding some workers from participating 	in TU activities.</a:t>
            </a:r>
            <a:endParaRPr lang="en-ZA" sz="2800" dirty="0"/>
          </a:p>
          <a:p>
            <a:pPr marL="114300" indent="0">
              <a:buNone/>
            </a:pPr>
            <a:r>
              <a:rPr lang="en-ZA" sz="1800" dirty="0"/>
              <a:t>8.       </a:t>
            </a:r>
            <a:r>
              <a:rPr lang="en-ZA" sz="2800" dirty="0"/>
              <a:t>Countries setting excessive requirements for registering       </a:t>
            </a:r>
          </a:p>
          <a:p>
            <a:pPr marL="114300" indent="0">
              <a:buNone/>
            </a:pPr>
            <a:r>
              <a:rPr lang="en-ZA" sz="2800" dirty="0"/>
              <a:t>      TUs.</a:t>
            </a:r>
          </a:p>
          <a:p>
            <a:pPr marL="628650" lvl="0" indent="-514350">
              <a:buFont typeface="+mj-lt"/>
              <a:buAutoNum type="arabicPeriod" startAt="6"/>
            </a:pPr>
            <a:endParaRPr lang="en-ZA" sz="2800" dirty="0"/>
          </a:p>
          <a:p>
            <a:endParaRPr lang="en-ZA" dirty="0"/>
          </a:p>
        </p:txBody>
      </p:sp>
    </p:spTree>
    <p:extLst>
      <p:ext uri="{BB962C8B-B14F-4D97-AF65-F5344CB8AC3E}">
        <p14:creationId xmlns:p14="http://schemas.microsoft.com/office/powerpoint/2010/main" val="3087637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111A-A0BB-4334-81A8-25A74547930C}"/>
              </a:ext>
            </a:extLst>
          </p:cNvPr>
          <p:cNvSpPr>
            <a:spLocks noGrp="1"/>
          </p:cNvSpPr>
          <p:nvPr>
            <p:ph type="title"/>
          </p:nvPr>
        </p:nvSpPr>
        <p:spPr>
          <a:xfrm>
            <a:off x="495300" y="440871"/>
            <a:ext cx="8915400" cy="571500"/>
          </a:xfrm>
        </p:spPr>
        <p:txBody>
          <a:bodyPr/>
          <a:lstStyle/>
          <a:p>
            <a:br>
              <a:rPr lang="en-ZA" dirty="0"/>
            </a:br>
            <a:r>
              <a:rPr lang="en-ZA" sz="2800" dirty="0"/>
              <a:t>RECOMMENDATIONS</a:t>
            </a:r>
            <a:br>
              <a:rPr lang="en-ZA" sz="2800" dirty="0"/>
            </a:br>
            <a:endParaRPr lang="en-ZA" sz="2800" dirty="0"/>
          </a:p>
        </p:txBody>
      </p:sp>
      <p:sp>
        <p:nvSpPr>
          <p:cNvPr id="3" name="Text Placeholder 2">
            <a:extLst>
              <a:ext uri="{FF2B5EF4-FFF2-40B4-BE49-F238E27FC236}">
                <a16:creationId xmlns:a16="http://schemas.microsoft.com/office/drawing/2014/main" id="{54B5861F-4ADD-43B2-9045-3663C112F939}"/>
              </a:ext>
            </a:extLst>
          </p:cNvPr>
          <p:cNvSpPr>
            <a:spLocks noGrp="1"/>
          </p:cNvSpPr>
          <p:nvPr>
            <p:ph type="body" idx="1"/>
          </p:nvPr>
        </p:nvSpPr>
        <p:spPr>
          <a:xfrm>
            <a:off x="261258" y="1012371"/>
            <a:ext cx="9421586" cy="5113791"/>
          </a:xfrm>
        </p:spPr>
        <p:txBody>
          <a:bodyPr/>
          <a:lstStyle/>
          <a:p>
            <a:pPr algn="just"/>
            <a:endParaRPr lang="en-ZA" dirty="0"/>
          </a:p>
          <a:p>
            <a:pPr algn="just"/>
            <a:r>
              <a:rPr lang="en-ZA" sz="2800" dirty="0"/>
              <a:t>As we celebrate the centenary of the ILO, all SADC countries should be commended</a:t>
            </a:r>
          </a:p>
          <a:p>
            <a:pPr marL="114300" indent="0" algn="just">
              <a:buNone/>
            </a:pPr>
            <a:endParaRPr lang="en-ZA" sz="2800" dirty="0"/>
          </a:p>
          <a:p>
            <a:pPr lvl="2" algn="just"/>
            <a:r>
              <a:rPr lang="en-ZA" dirty="0"/>
              <a:t>for  ratifying the two Conventions on FA&amp;CB</a:t>
            </a:r>
          </a:p>
          <a:p>
            <a:pPr lvl="2" algn="just"/>
            <a:r>
              <a:rPr lang="en-ZA" dirty="0"/>
              <a:t>For entrenching these rights </a:t>
            </a:r>
            <a:r>
              <a:rPr lang="en-ZA" dirty="0">
                <a:latin typeface="+mn-lt"/>
              </a:rPr>
              <a:t>in their constitutions and labour legislation.</a:t>
            </a:r>
          </a:p>
          <a:p>
            <a:pPr marL="1028700" lvl="2" indent="0" algn="just">
              <a:buNone/>
            </a:pPr>
            <a:endParaRPr lang="en-ZA" dirty="0"/>
          </a:p>
          <a:p>
            <a:pPr algn="just"/>
            <a:r>
              <a:rPr lang="en-ZA" sz="2800" dirty="0">
                <a:latin typeface="+mn-lt"/>
              </a:rPr>
              <a:t>However, a lot is still desired at domestic level as there is still a disjuncture between the law and the practice in several SADC countries.</a:t>
            </a:r>
          </a:p>
        </p:txBody>
      </p:sp>
    </p:spTree>
    <p:extLst>
      <p:ext uri="{BB962C8B-B14F-4D97-AF65-F5344CB8AC3E}">
        <p14:creationId xmlns:p14="http://schemas.microsoft.com/office/powerpoint/2010/main" val="3940461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D0F47-5307-4A6F-AA2A-5400281D7AAC}"/>
              </a:ext>
            </a:extLst>
          </p:cNvPr>
          <p:cNvSpPr>
            <a:spLocks noGrp="1"/>
          </p:cNvSpPr>
          <p:nvPr>
            <p:ph type="title"/>
          </p:nvPr>
        </p:nvSpPr>
        <p:spPr>
          <a:xfrm>
            <a:off x="495300" y="274637"/>
            <a:ext cx="9410700" cy="1143000"/>
          </a:xfrm>
        </p:spPr>
        <p:txBody>
          <a:bodyPr/>
          <a:lstStyle/>
          <a:p>
            <a:r>
              <a:rPr lang="en-ZA" dirty="0"/>
              <a:t>RECOMMENDATIONS </a:t>
            </a:r>
          </a:p>
        </p:txBody>
      </p:sp>
      <p:sp>
        <p:nvSpPr>
          <p:cNvPr id="3" name="Text Placeholder 2">
            <a:extLst>
              <a:ext uri="{FF2B5EF4-FFF2-40B4-BE49-F238E27FC236}">
                <a16:creationId xmlns:a16="http://schemas.microsoft.com/office/drawing/2014/main" id="{71D1AC04-1C32-48CF-8E48-9D35D3FB440A}"/>
              </a:ext>
            </a:extLst>
          </p:cNvPr>
          <p:cNvSpPr>
            <a:spLocks noGrp="1"/>
          </p:cNvSpPr>
          <p:nvPr>
            <p:ph type="body" idx="1"/>
          </p:nvPr>
        </p:nvSpPr>
        <p:spPr>
          <a:xfrm>
            <a:off x="304800" y="1289957"/>
            <a:ext cx="9410700" cy="4525962"/>
          </a:xfrm>
        </p:spPr>
        <p:txBody>
          <a:bodyPr/>
          <a:lstStyle/>
          <a:p>
            <a:pPr marL="114300" indent="0">
              <a:buSzPct val="100000"/>
              <a:buNone/>
            </a:pPr>
            <a:endParaRPr lang="en-ZA" dirty="0"/>
          </a:p>
          <a:p>
            <a:pPr marL="628650" indent="-514350">
              <a:buSzPct val="100000"/>
              <a:buFont typeface="+mj-lt"/>
              <a:buAutoNum type="arabicPeriod"/>
            </a:pPr>
            <a:r>
              <a:rPr lang="en-ZA" sz="2800" dirty="0"/>
              <a:t>Recommendations for SADC Member States </a:t>
            </a:r>
          </a:p>
          <a:p>
            <a:pPr marL="628650" indent="-514350">
              <a:buSzPct val="100000"/>
              <a:buFont typeface="+mj-lt"/>
              <a:buAutoNum type="arabicPeriod"/>
            </a:pPr>
            <a:r>
              <a:rPr lang="en-ZA" sz="2800" dirty="0"/>
              <a:t>Recommendations for SADC</a:t>
            </a:r>
          </a:p>
          <a:p>
            <a:pPr marL="628650" indent="-514350">
              <a:buSzPct val="100000"/>
              <a:buFont typeface="+mj-lt"/>
              <a:buAutoNum type="arabicPeriod"/>
            </a:pPr>
            <a:r>
              <a:rPr lang="en-ZA" sz="2800" dirty="0"/>
              <a:t>Recommendations for the ILO</a:t>
            </a:r>
          </a:p>
          <a:p>
            <a:pPr marL="628650" indent="-514350">
              <a:buSzPct val="100000"/>
              <a:buFont typeface="+mj-lt"/>
              <a:buAutoNum type="arabicPeriod"/>
            </a:pPr>
            <a:r>
              <a:rPr lang="en-ZA" sz="2800" dirty="0"/>
              <a:t>Recommendations for Employers and Employers’ Organisations</a:t>
            </a:r>
          </a:p>
          <a:p>
            <a:pPr marL="628650" indent="-514350">
              <a:buSzPct val="100000"/>
              <a:buFont typeface="+mj-lt"/>
              <a:buAutoNum type="arabicPeriod"/>
            </a:pPr>
            <a:r>
              <a:rPr lang="en-ZA" sz="2800" dirty="0"/>
              <a:t>Recommendations for Workers and TUs</a:t>
            </a:r>
          </a:p>
          <a:p>
            <a:pPr marL="114300" indent="0">
              <a:buNone/>
            </a:pPr>
            <a:endParaRPr lang="en-ZA" dirty="0"/>
          </a:p>
          <a:p>
            <a:pPr marL="628650" indent="-514350">
              <a:buFont typeface="+mj-lt"/>
              <a:buAutoNum type="arabicPeriod"/>
            </a:pPr>
            <a:endParaRPr lang="en-ZA" dirty="0"/>
          </a:p>
          <a:p>
            <a:pPr marL="628650" indent="-514350">
              <a:buFont typeface="+mj-lt"/>
              <a:buAutoNum type="arabicPeriod"/>
            </a:pPr>
            <a:endParaRPr lang="en-US" dirty="0"/>
          </a:p>
        </p:txBody>
      </p:sp>
    </p:spTree>
    <p:extLst>
      <p:ext uri="{BB962C8B-B14F-4D97-AF65-F5344CB8AC3E}">
        <p14:creationId xmlns:p14="http://schemas.microsoft.com/office/powerpoint/2010/main" val="4178837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3C604-AAD5-42FA-B93E-EBBF0E7CD17C}"/>
              </a:ext>
            </a:extLst>
          </p:cNvPr>
          <p:cNvSpPr>
            <a:spLocks noGrp="1"/>
          </p:cNvSpPr>
          <p:nvPr>
            <p:ph type="title"/>
          </p:nvPr>
        </p:nvSpPr>
        <p:spPr>
          <a:xfrm>
            <a:off x="179614" y="274637"/>
            <a:ext cx="9726386" cy="688749"/>
          </a:xfrm>
        </p:spPr>
        <p:txBody>
          <a:bodyPr/>
          <a:lstStyle/>
          <a:p>
            <a:br>
              <a:rPr lang="en-ZA" dirty="0"/>
            </a:br>
            <a:r>
              <a:rPr lang="en-ZA" sz="2800" dirty="0"/>
              <a:t>RECOMMENDATIONS FOR SADC MEMBER STATES </a:t>
            </a:r>
            <a:br>
              <a:rPr lang="en-ZA" sz="3200" dirty="0"/>
            </a:br>
            <a:endParaRPr lang="en-ZA" sz="3200" dirty="0"/>
          </a:p>
        </p:txBody>
      </p:sp>
      <p:sp>
        <p:nvSpPr>
          <p:cNvPr id="3" name="Text Placeholder 2">
            <a:extLst>
              <a:ext uri="{FF2B5EF4-FFF2-40B4-BE49-F238E27FC236}">
                <a16:creationId xmlns:a16="http://schemas.microsoft.com/office/drawing/2014/main" id="{91B50141-D437-46D9-83F4-4E91BC64CB5B}"/>
              </a:ext>
            </a:extLst>
          </p:cNvPr>
          <p:cNvSpPr>
            <a:spLocks noGrp="1"/>
          </p:cNvSpPr>
          <p:nvPr>
            <p:ph type="body" idx="1"/>
          </p:nvPr>
        </p:nvSpPr>
        <p:spPr>
          <a:xfrm>
            <a:off x="495300" y="1371600"/>
            <a:ext cx="8915400" cy="4754562"/>
          </a:xfrm>
        </p:spPr>
        <p:txBody>
          <a:bodyPr/>
          <a:lstStyle/>
          <a:p>
            <a:pPr algn="just"/>
            <a:endParaRPr lang="en-ZA" sz="2800" dirty="0"/>
          </a:p>
          <a:p>
            <a:pPr algn="just"/>
            <a:r>
              <a:rPr lang="en-ZA" sz="2800" dirty="0"/>
              <a:t>By ratifying international labour standards, States undertook to protect and promote the rights in those instruments both in terms of the law and practice.</a:t>
            </a:r>
          </a:p>
          <a:p>
            <a:pPr marL="114300" indent="0" algn="just">
              <a:buNone/>
            </a:pPr>
            <a:endParaRPr lang="en-ZA" sz="2800" dirty="0"/>
          </a:p>
          <a:p>
            <a:pPr algn="just"/>
            <a:r>
              <a:rPr lang="en-ZA" sz="2800" dirty="0">
                <a:solidFill>
                  <a:srgbClr val="000000"/>
                </a:solidFill>
                <a:latin typeface="Arial" panose="020B0604020202020204" pitchFamily="34" charset="0"/>
                <a:ea typeface="Calibri" panose="020F0502020204030204" pitchFamily="34" charset="0"/>
              </a:rPr>
              <a:t>SADC Member States have to ensure that workers are able to enjoy their rights </a:t>
            </a:r>
            <a:r>
              <a:rPr lang="en-ZA" sz="2800" b="1" dirty="0">
                <a:solidFill>
                  <a:srgbClr val="000000"/>
                </a:solidFill>
                <a:latin typeface="Arial" panose="020B0604020202020204" pitchFamily="34" charset="0"/>
                <a:ea typeface="Calibri" panose="020F0502020204030204" pitchFamily="34" charset="0"/>
              </a:rPr>
              <a:t>without any interference</a:t>
            </a:r>
            <a:r>
              <a:rPr lang="en-ZA" sz="2800" dirty="0">
                <a:solidFill>
                  <a:srgbClr val="000000"/>
                </a:solidFill>
                <a:latin typeface="Arial" panose="020B0604020202020204" pitchFamily="34" charset="0"/>
                <a:ea typeface="Calibri" panose="020F0502020204030204" pitchFamily="34" charset="0"/>
              </a:rPr>
              <a:t> by the State, employers or employers’ organisations. </a:t>
            </a:r>
          </a:p>
          <a:p>
            <a:pPr marL="114300" indent="0">
              <a:buNone/>
            </a:pPr>
            <a:endParaRPr lang="en-ZA" sz="2400" dirty="0"/>
          </a:p>
        </p:txBody>
      </p:sp>
    </p:spTree>
    <p:extLst>
      <p:ext uri="{BB962C8B-B14F-4D97-AF65-F5344CB8AC3E}">
        <p14:creationId xmlns:p14="http://schemas.microsoft.com/office/powerpoint/2010/main" val="1081205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7018-C71C-4065-9A76-E52212B0BE19}"/>
              </a:ext>
            </a:extLst>
          </p:cNvPr>
          <p:cNvSpPr>
            <a:spLocks noGrp="1"/>
          </p:cNvSpPr>
          <p:nvPr>
            <p:ph type="title"/>
          </p:nvPr>
        </p:nvSpPr>
        <p:spPr>
          <a:xfrm>
            <a:off x="293914" y="274637"/>
            <a:ext cx="9612086" cy="884692"/>
          </a:xfrm>
        </p:spPr>
        <p:txBody>
          <a:bodyPr/>
          <a:lstStyle/>
          <a:p>
            <a:r>
              <a:rPr lang="en-ZA" sz="2800" dirty="0"/>
              <a:t>RECOMMENDATIONS FOR SADC MEMBER STATES</a:t>
            </a:r>
          </a:p>
        </p:txBody>
      </p:sp>
      <p:sp>
        <p:nvSpPr>
          <p:cNvPr id="3" name="Text Placeholder 2">
            <a:extLst>
              <a:ext uri="{FF2B5EF4-FFF2-40B4-BE49-F238E27FC236}">
                <a16:creationId xmlns:a16="http://schemas.microsoft.com/office/drawing/2014/main" id="{D7118D08-20D7-4A1A-A060-21E11EB8A11F}"/>
              </a:ext>
            </a:extLst>
          </p:cNvPr>
          <p:cNvSpPr>
            <a:spLocks noGrp="1"/>
          </p:cNvSpPr>
          <p:nvPr>
            <p:ph type="body" idx="1"/>
          </p:nvPr>
        </p:nvSpPr>
        <p:spPr>
          <a:xfrm>
            <a:off x="495300" y="1289957"/>
            <a:ext cx="8915400" cy="4770891"/>
          </a:xfrm>
        </p:spPr>
        <p:txBody>
          <a:bodyPr/>
          <a:lstStyle/>
          <a:p>
            <a:pPr marL="114300" indent="0" algn="just">
              <a:buNone/>
            </a:pPr>
            <a:endParaRPr lang="en-ZA" dirty="0"/>
          </a:p>
          <a:p>
            <a:pPr marL="114300" indent="0" algn="just">
              <a:buNone/>
            </a:pPr>
            <a:r>
              <a:rPr lang="en-ZA" b="1" dirty="0"/>
              <a:t>First</a:t>
            </a:r>
            <a:r>
              <a:rPr lang="en-ZA" dirty="0"/>
              <a:t>: international standards often provide minimum protection, States should provide higher level of protection. </a:t>
            </a:r>
          </a:p>
          <a:p>
            <a:pPr marL="114300" indent="0" algn="just">
              <a:buNone/>
            </a:pPr>
            <a:endParaRPr lang="en-ZA" dirty="0"/>
          </a:p>
          <a:p>
            <a:pPr lvl="1" algn="just">
              <a:buFont typeface="Wingdings" panose="05000000000000000000" pitchFamily="2" charset="2"/>
              <a:buChar char="q"/>
            </a:pPr>
            <a:r>
              <a:rPr lang="en-ZA" sz="2400" dirty="0"/>
              <a:t>For instance, States should ensure that  legislative limitations on workers’ rights are not unreasonable so as to discourage workers from exercising those rights. </a:t>
            </a:r>
          </a:p>
          <a:p>
            <a:endParaRPr lang="en-ZA" dirty="0"/>
          </a:p>
        </p:txBody>
      </p:sp>
    </p:spTree>
    <p:extLst>
      <p:ext uri="{BB962C8B-B14F-4D97-AF65-F5344CB8AC3E}">
        <p14:creationId xmlns:p14="http://schemas.microsoft.com/office/powerpoint/2010/main" val="3402147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90FED-A53F-4589-BD71-71AD1FFD0A13}"/>
              </a:ext>
            </a:extLst>
          </p:cNvPr>
          <p:cNvSpPr>
            <a:spLocks noGrp="1"/>
          </p:cNvSpPr>
          <p:nvPr>
            <p:ph type="title"/>
          </p:nvPr>
        </p:nvSpPr>
        <p:spPr>
          <a:xfrm>
            <a:off x="146957" y="274637"/>
            <a:ext cx="9601199" cy="590777"/>
          </a:xfrm>
        </p:spPr>
        <p:txBody>
          <a:bodyPr/>
          <a:lstStyle/>
          <a:p>
            <a:r>
              <a:rPr lang="en-ZA" sz="2800" dirty="0"/>
              <a:t>RECOMMENDATIONS FOR SADC MEMBER STATES</a:t>
            </a:r>
          </a:p>
        </p:txBody>
      </p:sp>
      <p:sp>
        <p:nvSpPr>
          <p:cNvPr id="3" name="Text Placeholder 2">
            <a:extLst>
              <a:ext uri="{FF2B5EF4-FFF2-40B4-BE49-F238E27FC236}">
                <a16:creationId xmlns:a16="http://schemas.microsoft.com/office/drawing/2014/main" id="{182ED685-D593-48B9-A856-19C2A2D93CF0}"/>
              </a:ext>
            </a:extLst>
          </p:cNvPr>
          <p:cNvSpPr>
            <a:spLocks noGrp="1"/>
          </p:cNvSpPr>
          <p:nvPr>
            <p:ph type="body" idx="1"/>
          </p:nvPr>
        </p:nvSpPr>
        <p:spPr>
          <a:xfrm>
            <a:off x="0" y="865413"/>
            <a:ext cx="9759043" cy="5519057"/>
          </a:xfrm>
        </p:spPr>
        <p:txBody>
          <a:bodyPr/>
          <a:lstStyle/>
          <a:p>
            <a:pPr algn="just"/>
            <a:r>
              <a:rPr lang="en-ZA" sz="2800" b="1" dirty="0">
                <a:solidFill>
                  <a:schemeClr val="accent2">
                    <a:lumMod val="75000"/>
                  </a:schemeClr>
                </a:solidFill>
              </a:rPr>
              <a:t>SECOND:</a:t>
            </a:r>
            <a:r>
              <a:rPr lang="en-ZA" sz="2800" dirty="0">
                <a:solidFill>
                  <a:schemeClr val="accent2">
                    <a:lumMod val="75000"/>
                  </a:schemeClr>
                </a:solidFill>
              </a:rPr>
              <a:t> tripartite dialogues should be encouraged between government, TUs and employers or EAs. </a:t>
            </a:r>
          </a:p>
          <a:p>
            <a:pPr algn="just"/>
            <a:endParaRPr lang="en-ZA" sz="2800" dirty="0"/>
          </a:p>
          <a:p>
            <a:pPr lvl="1" algn="just">
              <a:buFont typeface="Wingdings" panose="05000000000000000000" pitchFamily="2" charset="2"/>
              <a:buChar char="q"/>
            </a:pPr>
            <a:r>
              <a:rPr lang="en-ZA" sz="2400" dirty="0"/>
              <a:t>This requires States to be proactive and take steps to educate both workers and employers about their rights and duties. </a:t>
            </a:r>
          </a:p>
          <a:p>
            <a:pPr marL="571500" lvl="1" indent="0" algn="just">
              <a:buNone/>
            </a:pPr>
            <a:endParaRPr lang="en-ZA" sz="2400" dirty="0"/>
          </a:p>
          <a:p>
            <a:pPr lvl="1" algn="just">
              <a:buFont typeface="Wingdings" panose="05000000000000000000" pitchFamily="2" charset="2"/>
              <a:buChar char="q"/>
            </a:pPr>
            <a:r>
              <a:rPr lang="en-ZA" sz="2400" dirty="0"/>
              <a:t>This should include State facilitated workshops and roadshows especially in rural areas and informal sector, were workers are not familiar with  their rights and how to enforce them. </a:t>
            </a:r>
          </a:p>
          <a:p>
            <a:pPr marL="114300" indent="0">
              <a:buNone/>
            </a:pPr>
            <a:endParaRPr lang="en-ZA" dirty="0"/>
          </a:p>
          <a:p>
            <a:endParaRPr lang="en-ZA" dirty="0"/>
          </a:p>
        </p:txBody>
      </p:sp>
    </p:spTree>
    <p:extLst>
      <p:ext uri="{BB962C8B-B14F-4D97-AF65-F5344CB8AC3E}">
        <p14:creationId xmlns:p14="http://schemas.microsoft.com/office/powerpoint/2010/main" val="1917114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ADEDC-AD0D-418E-8048-E8F0A9FAF00D}"/>
              </a:ext>
            </a:extLst>
          </p:cNvPr>
          <p:cNvSpPr>
            <a:spLocks noGrp="1"/>
          </p:cNvSpPr>
          <p:nvPr>
            <p:ph type="title"/>
          </p:nvPr>
        </p:nvSpPr>
        <p:spPr>
          <a:xfrm>
            <a:off x="0" y="274637"/>
            <a:ext cx="9906000" cy="590777"/>
          </a:xfrm>
        </p:spPr>
        <p:txBody>
          <a:bodyPr/>
          <a:lstStyle/>
          <a:p>
            <a:r>
              <a:rPr lang="en-ZA" sz="2400" dirty="0"/>
              <a:t>RECOMMENDATIONS FOR SADC MEMBER STATES</a:t>
            </a:r>
          </a:p>
        </p:txBody>
      </p:sp>
      <p:sp>
        <p:nvSpPr>
          <p:cNvPr id="3" name="Text Placeholder 2">
            <a:extLst>
              <a:ext uri="{FF2B5EF4-FFF2-40B4-BE49-F238E27FC236}">
                <a16:creationId xmlns:a16="http://schemas.microsoft.com/office/drawing/2014/main" id="{1A5B8D9B-BB70-4307-BB50-4BB22AD94969}"/>
              </a:ext>
            </a:extLst>
          </p:cNvPr>
          <p:cNvSpPr>
            <a:spLocks noGrp="1"/>
          </p:cNvSpPr>
          <p:nvPr>
            <p:ph type="body" idx="1"/>
          </p:nvPr>
        </p:nvSpPr>
        <p:spPr>
          <a:xfrm>
            <a:off x="495300" y="1600199"/>
            <a:ext cx="8915400" cy="4702629"/>
          </a:xfrm>
        </p:spPr>
        <p:txBody>
          <a:bodyPr/>
          <a:lstStyle/>
          <a:p>
            <a:pPr marL="114300" indent="0" algn="just">
              <a:buNone/>
            </a:pPr>
            <a:endParaRPr lang="en-ZA" sz="2800" b="1" dirty="0">
              <a:solidFill>
                <a:schemeClr val="accent6">
                  <a:lumMod val="50000"/>
                </a:schemeClr>
              </a:solidFill>
            </a:endParaRPr>
          </a:p>
          <a:p>
            <a:pPr marL="114300" indent="0" algn="just">
              <a:buNone/>
            </a:pPr>
            <a:r>
              <a:rPr lang="en-ZA" sz="2800" b="1" dirty="0">
                <a:solidFill>
                  <a:schemeClr val="accent6">
                    <a:lumMod val="50000"/>
                  </a:schemeClr>
                </a:solidFill>
              </a:rPr>
              <a:t>THIRD: SADC Members States should make available a register of both private and public companies or employers reported for violating the right to FA and CB.</a:t>
            </a:r>
          </a:p>
          <a:p>
            <a:pPr marL="114300" indent="0" algn="just">
              <a:buNone/>
            </a:pPr>
            <a:endParaRPr lang="en-ZA" sz="2800" b="1" dirty="0">
              <a:solidFill>
                <a:schemeClr val="accent6">
                  <a:lumMod val="50000"/>
                </a:schemeClr>
              </a:solidFill>
            </a:endParaRPr>
          </a:p>
          <a:p>
            <a:pPr lvl="1" algn="just">
              <a:buFont typeface="Wingdings" panose="05000000000000000000" pitchFamily="2" charset="2"/>
              <a:buChar char="q"/>
            </a:pPr>
            <a:r>
              <a:rPr lang="en-ZA" sz="2400" dirty="0"/>
              <a:t>employers should be penalised for violating workers’ rights. </a:t>
            </a:r>
          </a:p>
          <a:p>
            <a:pPr marL="114300" indent="0">
              <a:buNone/>
            </a:pPr>
            <a:endParaRPr lang="en-ZA" dirty="0"/>
          </a:p>
        </p:txBody>
      </p:sp>
    </p:spTree>
    <p:extLst>
      <p:ext uri="{BB962C8B-B14F-4D97-AF65-F5344CB8AC3E}">
        <p14:creationId xmlns:p14="http://schemas.microsoft.com/office/powerpoint/2010/main" val="3321232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42BB-AB85-4A7B-A80E-B01ED5140246}"/>
              </a:ext>
            </a:extLst>
          </p:cNvPr>
          <p:cNvSpPr>
            <a:spLocks noGrp="1"/>
          </p:cNvSpPr>
          <p:nvPr>
            <p:ph type="title"/>
          </p:nvPr>
        </p:nvSpPr>
        <p:spPr/>
        <p:txBody>
          <a:bodyPr/>
          <a:lstStyle/>
          <a:p>
            <a:r>
              <a:rPr lang="en-US" dirty="0"/>
              <a:t>ILO CONVENTIONS OF FA &amp; CB</a:t>
            </a:r>
            <a:endParaRPr lang="en-ZA" dirty="0"/>
          </a:p>
        </p:txBody>
      </p:sp>
      <p:sp>
        <p:nvSpPr>
          <p:cNvPr id="3" name="Text Placeholder 2">
            <a:extLst>
              <a:ext uri="{FF2B5EF4-FFF2-40B4-BE49-F238E27FC236}">
                <a16:creationId xmlns:a16="http://schemas.microsoft.com/office/drawing/2014/main" id="{55C820F8-5BB4-486E-904D-DDE3F833CB01}"/>
              </a:ext>
            </a:extLst>
          </p:cNvPr>
          <p:cNvSpPr>
            <a:spLocks noGrp="1"/>
          </p:cNvSpPr>
          <p:nvPr>
            <p:ph type="body" idx="1"/>
          </p:nvPr>
        </p:nvSpPr>
        <p:spPr/>
        <p:txBody>
          <a:bodyPr/>
          <a:lstStyle/>
          <a:p>
            <a:pPr algn="just">
              <a:lnSpc>
                <a:spcPct val="150000"/>
              </a:lnSpc>
            </a:pPr>
            <a:r>
              <a:rPr lang="en-ZA" sz="2800" dirty="0">
                <a:latin typeface="+mn-lt"/>
                <a:ea typeface="Calibri" panose="020F0502020204030204" pitchFamily="34" charset="0"/>
                <a:cs typeface="Times New Roman" panose="02020603050405020304" pitchFamily="18" charset="0"/>
              </a:rPr>
              <a:t>The ILO adopted the two Conventions on FA &amp; CB in 1948 and 1949 respectively.</a:t>
            </a:r>
          </a:p>
          <a:p>
            <a:pPr algn="just">
              <a:lnSpc>
                <a:spcPct val="150000"/>
              </a:lnSpc>
            </a:pPr>
            <a:r>
              <a:rPr lang="en-ZA" sz="2800" dirty="0">
                <a:latin typeface="+mn-lt"/>
                <a:ea typeface="Calibri" panose="020F0502020204030204" pitchFamily="34" charset="0"/>
                <a:cs typeface="Times New Roman" panose="02020603050405020304" pitchFamily="18" charset="0"/>
              </a:rPr>
              <a:t>All 16 SADC countries have ratified the two ILO conventions.</a:t>
            </a:r>
          </a:p>
          <a:p>
            <a:pPr algn="just">
              <a:lnSpc>
                <a:spcPct val="150000"/>
              </a:lnSpc>
            </a:pPr>
            <a:r>
              <a:rPr lang="en-ZA" sz="2800" dirty="0">
                <a:latin typeface="+mn-lt"/>
                <a:ea typeface="Calibri" panose="020F0502020204030204" pitchFamily="34" charset="0"/>
                <a:cs typeface="Times New Roman" panose="02020603050405020304" pitchFamily="18" charset="0"/>
              </a:rPr>
              <a:t>The  ILO Conventions 87 and 98 are part of the eight ILO fundamental Conventions.</a:t>
            </a:r>
          </a:p>
          <a:p>
            <a:endParaRPr lang="en-ZA" dirty="0"/>
          </a:p>
        </p:txBody>
      </p:sp>
    </p:spTree>
    <p:extLst>
      <p:ext uri="{BB962C8B-B14F-4D97-AF65-F5344CB8AC3E}">
        <p14:creationId xmlns:p14="http://schemas.microsoft.com/office/powerpoint/2010/main" val="4280057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31EC-7824-4D6B-B4A8-E1CACE1E226B}"/>
              </a:ext>
            </a:extLst>
          </p:cNvPr>
          <p:cNvSpPr>
            <a:spLocks noGrp="1"/>
          </p:cNvSpPr>
          <p:nvPr>
            <p:ph type="title"/>
          </p:nvPr>
        </p:nvSpPr>
        <p:spPr>
          <a:xfrm>
            <a:off x="495300" y="274637"/>
            <a:ext cx="9285514" cy="819377"/>
          </a:xfrm>
        </p:spPr>
        <p:txBody>
          <a:bodyPr/>
          <a:lstStyle/>
          <a:p>
            <a:r>
              <a:rPr lang="en-ZA" sz="2800" dirty="0"/>
              <a:t>RECOMMENDATIONS FOR SADC MEMBER STATES</a:t>
            </a:r>
          </a:p>
        </p:txBody>
      </p:sp>
      <p:sp>
        <p:nvSpPr>
          <p:cNvPr id="3" name="Text Placeholder 2">
            <a:extLst>
              <a:ext uri="{FF2B5EF4-FFF2-40B4-BE49-F238E27FC236}">
                <a16:creationId xmlns:a16="http://schemas.microsoft.com/office/drawing/2014/main" id="{FF46FDB2-3D7C-44CD-8476-2D99D7ED6880}"/>
              </a:ext>
            </a:extLst>
          </p:cNvPr>
          <p:cNvSpPr>
            <a:spLocks noGrp="1"/>
          </p:cNvSpPr>
          <p:nvPr>
            <p:ph type="body" idx="1"/>
          </p:nvPr>
        </p:nvSpPr>
        <p:spPr>
          <a:xfrm>
            <a:off x="125186" y="1600200"/>
            <a:ext cx="9655628" cy="4525962"/>
          </a:xfrm>
        </p:spPr>
        <p:txBody>
          <a:bodyPr/>
          <a:lstStyle/>
          <a:p>
            <a:pPr marL="114300" indent="0" algn="just">
              <a:buNone/>
            </a:pPr>
            <a:endParaRPr lang="en-ZA" dirty="0">
              <a:solidFill>
                <a:srgbClr val="7030A0"/>
              </a:solidFill>
            </a:endParaRPr>
          </a:p>
          <a:p>
            <a:pPr marL="114300" indent="0" algn="just">
              <a:buNone/>
            </a:pPr>
            <a:r>
              <a:rPr lang="en-ZA" dirty="0">
                <a:solidFill>
                  <a:srgbClr val="7030A0"/>
                </a:solidFill>
              </a:rPr>
              <a:t>FOUR : States should refrain from using military and police forces to disrupt peaceful strikes. </a:t>
            </a:r>
          </a:p>
          <a:p>
            <a:pPr marL="114300" indent="0" algn="just">
              <a:buNone/>
            </a:pPr>
            <a:endParaRPr lang="en-ZA" dirty="0">
              <a:solidFill>
                <a:srgbClr val="7030A0"/>
              </a:solidFill>
            </a:endParaRPr>
          </a:p>
          <a:p>
            <a:pPr lvl="1" algn="just">
              <a:buFont typeface="Wingdings" panose="05000000000000000000" pitchFamily="2" charset="2"/>
              <a:buChar char="q"/>
            </a:pPr>
            <a:r>
              <a:rPr lang="en-ZA" dirty="0"/>
              <a:t> </a:t>
            </a:r>
            <a:r>
              <a:rPr lang="en-ZA" sz="2400" dirty="0"/>
              <a:t>In most SADC countries States use police and military officials to disrupt strikes even when they comply with national laws.</a:t>
            </a:r>
          </a:p>
          <a:p>
            <a:pPr marL="571500" lvl="1" indent="0" algn="just">
              <a:buNone/>
            </a:pPr>
            <a:endParaRPr lang="en-ZA" sz="2400" dirty="0"/>
          </a:p>
        </p:txBody>
      </p:sp>
    </p:spTree>
    <p:extLst>
      <p:ext uri="{BB962C8B-B14F-4D97-AF65-F5344CB8AC3E}">
        <p14:creationId xmlns:p14="http://schemas.microsoft.com/office/powerpoint/2010/main" val="3057679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292E-CB6C-428B-94A0-AA31468C02D1}"/>
              </a:ext>
            </a:extLst>
          </p:cNvPr>
          <p:cNvSpPr>
            <a:spLocks noGrp="1"/>
          </p:cNvSpPr>
          <p:nvPr>
            <p:ph type="title"/>
          </p:nvPr>
        </p:nvSpPr>
        <p:spPr>
          <a:xfrm>
            <a:off x="1" y="274637"/>
            <a:ext cx="10025742" cy="1143000"/>
          </a:xfrm>
        </p:spPr>
        <p:txBody>
          <a:bodyPr/>
          <a:lstStyle/>
          <a:p>
            <a:r>
              <a:rPr lang="en-ZA" sz="2800" dirty="0"/>
              <a:t>RECOMMENDATIONS FOR SADC MEMBER STATES</a:t>
            </a:r>
          </a:p>
        </p:txBody>
      </p:sp>
      <p:sp>
        <p:nvSpPr>
          <p:cNvPr id="3" name="Text Placeholder 2">
            <a:extLst>
              <a:ext uri="{FF2B5EF4-FFF2-40B4-BE49-F238E27FC236}">
                <a16:creationId xmlns:a16="http://schemas.microsoft.com/office/drawing/2014/main" id="{8AC872CF-817E-48F4-BA18-7AB5F773A173}"/>
              </a:ext>
            </a:extLst>
          </p:cNvPr>
          <p:cNvSpPr>
            <a:spLocks noGrp="1"/>
          </p:cNvSpPr>
          <p:nvPr>
            <p:ph type="body" idx="1"/>
          </p:nvPr>
        </p:nvSpPr>
        <p:spPr>
          <a:xfrm>
            <a:off x="0" y="1417637"/>
            <a:ext cx="9906000" cy="4708525"/>
          </a:xfrm>
        </p:spPr>
        <p:txBody>
          <a:bodyPr/>
          <a:lstStyle/>
          <a:p>
            <a:pPr marL="114300" indent="0" algn="just">
              <a:buNone/>
            </a:pPr>
            <a:r>
              <a:rPr lang="en-ZA" dirty="0"/>
              <a:t> </a:t>
            </a:r>
            <a:r>
              <a:rPr lang="en-ZA" b="1" dirty="0">
                <a:solidFill>
                  <a:srgbClr val="FF0000"/>
                </a:solidFill>
              </a:rPr>
              <a:t>Five:  </a:t>
            </a:r>
            <a:r>
              <a:rPr lang="en-ZA" sz="2800" dirty="0"/>
              <a:t>training should be provided for Judges to </a:t>
            </a:r>
          </a:p>
          <a:p>
            <a:pPr marL="114300" indent="0" algn="just">
              <a:buNone/>
            </a:pPr>
            <a:r>
              <a:rPr lang="en-ZA" sz="2800" dirty="0"/>
              <a:t>        for understand the relevancy and importance 	of        	international 	standards and to apply them</a:t>
            </a:r>
            <a:r>
              <a:rPr lang="en-ZA" sz="2400" dirty="0"/>
              <a:t>.</a:t>
            </a:r>
          </a:p>
          <a:p>
            <a:pPr marL="571500" lvl="1" indent="0" algn="just">
              <a:buNone/>
            </a:pPr>
            <a:endParaRPr lang="en-ZA" sz="2400" dirty="0"/>
          </a:p>
          <a:p>
            <a:pPr lvl="1" algn="just">
              <a:buFont typeface="Wingdings" panose="05000000000000000000" pitchFamily="2" charset="2"/>
              <a:buChar char="q"/>
            </a:pPr>
            <a:r>
              <a:rPr lang="en-ZA" sz="2400" dirty="0"/>
              <a:t>currently </a:t>
            </a:r>
            <a:r>
              <a:rPr lang="en-ZA" sz="2400"/>
              <a:t>few Judges </a:t>
            </a:r>
            <a:r>
              <a:rPr lang="en-ZA" sz="2400" dirty="0"/>
              <a:t>refer to applicable ILO standards when dealing with domestic issues. </a:t>
            </a:r>
          </a:p>
          <a:p>
            <a:pPr marL="571500" lvl="1" indent="0" algn="just">
              <a:buNone/>
            </a:pPr>
            <a:endParaRPr lang="en-ZA" sz="2400" dirty="0"/>
          </a:p>
          <a:p>
            <a:pPr marL="571500" lvl="1" indent="0" algn="just">
              <a:buNone/>
            </a:pPr>
            <a:r>
              <a:rPr lang="en-ZA" b="1" dirty="0">
                <a:solidFill>
                  <a:srgbClr val="002060"/>
                </a:solidFill>
              </a:rPr>
              <a:t>Lastly </a:t>
            </a:r>
            <a:r>
              <a:rPr lang="en-ZA" dirty="0"/>
              <a:t>: Members States should provide training for     		    Police and  armed force </a:t>
            </a:r>
          </a:p>
          <a:p>
            <a:pPr marL="571500" lvl="1" indent="0" algn="just">
              <a:buNone/>
            </a:pPr>
            <a:endParaRPr lang="en-ZA" sz="2400" dirty="0"/>
          </a:p>
        </p:txBody>
      </p:sp>
    </p:spTree>
    <p:extLst>
      <p:ext uri="{BB962C8B-B14F-4D97-AF65-F5344CB8AC3E}">
        <p14:creationId xmlns:p14="http://schemas.microsoft.com/office/powerpoint/2010/main" val="581763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1E8F-99A7-400D-9FE8-94E21255CEE1}"/>
              </a:ext>
            </a:extLst>
          </p:cNvPr>
          <p:cNvSpPr>
            <a:spLocks noGrp="1"/>
          </p:cNvSpPr>
          <p:nvPr>
            <p:ph type="title"/>
          </p:nvPr>
        </p:nvSpPr>
        <p:spPr>
          <a:xfrm>
            <a:off x="495300" y="274637"/>
            <a:ext cx="8915400" cy="705076"/>
          </a:xfrm>
        </p:spPr>
        <p:txBody>
          <a:bodyPr/>
          <a:lstStyle/>
          <a:p>
            <a:r>
              <a:rPr lang="en-ZA" sz="2800" dirty="0"/>
              <a:t>RECOMMENDATIONS FOR SADC</a:t>
            </a:r>
          </a:p>
        </p:txBody>
      </p:sp>
      <p:sp>
        <p:nvSpPr>
          <p:cNvPr id="3" name="Text Placeholder 2">
            <a:extLst>
              <a:ext uri="{FF2B5EF4-FFF2-40B4-BE49-F238E27FC236}">
                <a16:creationId xmlns:a16="http://schemas.microsoft.com/office/drawing/2014/main" id="{920D2A51-EDC2-41EA-9796-6CB1DE162E62}"/>
              </a:ext>
            </a:extLst>
          </p:cNvPr>
          <p:cNvSpPr>
            <a:spLocks noGrp="1"/>
          </p:cNvSpPr>
          <p:nvPr>
            <p:ph type="body" idx="1"/>
          </p:nvPr>
        </p:nvSpPr>
        <p:spPr>
          <a:xfrm>
            <a:off x="0" y="979713"/>
            <a:ext cx="9906000" cy="5603649"/>
          </a:xfrm>
        </p:spPr>
        <p:txBody>
          <a:bodyPr/>
          <a:lstStyle/>
          <a:p>
            <a:pPr algn="just"/>
            <a:r>
              <a:rPr lang="en-US" sz="2400" dirty="0"/>
              <a:t>Workers’ rights are fundamental rights. </a:t>
            </a:r>
          </a:p>
          <a:p>
            <a:pPr marL="114300" indent="0" algn="just">
              <a:buNone/>
            </a:pPr>
            <a:endParaRPr lang="en-US" sz="2400" dirty="0"/>
          </a:p>
          <a:p>
            <a:pPr algn="just"/>
            <a:r>
              <a:rPr lang="en-US" sz="2400" dirty="0"/>
              <a:t>Given the role of workers in regional integration, SADC should take the protection and promotion of workers’ rights seriously.</a:t>
            </a:r>
          </a:p>
          <a:p>
            <a:pPr algn="just"/>
            <a:endParaRPr lang="en-US" sz="2400" dirty="0"/>
          </a:p>
          <a:p>
            <a:pPr algn="just"/>
            <a:r>
              <a:rPr lang="en-US" sz="2400" dirty="0"/>
              <a:t> Regional integration and prosperity in the region depend on workers and  the conditions under which they work. </a:t>
            </a:r>
          </a:p>
          <a:p>
            <a:pPr marL="114300" indent="0" algn="just">
              <a:buNone/>
            </a:pPr>
            <a:endParaRPr lang="en-US" sz="2400" dirty="0"/>
          </a:p>
          <a:p>
            <a:pPr algn="just"/>
            <a:r>
              <a:rPr lang="en-US" sz="2400" dirty="0"/>
              <a:t>The protection of workers’ rights in the region should be the first step to regional integration as regional integration may not be possible without the integration of </a:t>
            </a:r>
            <a:r>
              <a:rPr lang="en-US" sz="2400" dirty="0" err="1"/>
              <a:t>labour</a:t>
            </a:r>
            <a:r>
              <a:rPr lang="en-US" sz="2400" dirty="0"/>
              <a:t> standards in the Region</a:t>
            </a:r>
            <a:r>
              <a:rPr lang="en-US" sz="2800" dirty="0"/>
              <a:t>. </a:t>
            </a:r>
            <a:endParaRPr lang="en-ZA" sz="2800" dirty="0"/>
          </a:p>
        </p:txBody>
      </p:sp>
    </p:spTree>
    <p:extLst>
      <p:ext uri="{BB962C8B-B14F-4D97-AF65-F5344CB8AC3E}">
        <p14:creationId xmlns:p14="http://schemas.microsoft.com/office/powerpoint/2010/main" val="3182493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F852-E952-4405-A669-5B6541F9C54B}"/>
              </a:ext>
            </a:extLst>
          </p:cNvPr>
          <p:cNvSpPr>
            <a:spLocks noGrp="1"/>
          </p:cNvSpPr>
          <p:nvPr>
            <p:ph type="title"/>
          </p:nvPr>
        </p:nvSpPr>
        <p:spPr>
          <a:xfrm>
            <a:off x="495300" y="274637"/>
            <a:ext cx="8915400" cy="607106"/>
          </a:xfrm>
        </p:spPr>
        <p:txBody>
          <a:bodyPr/>
          <a:lstStyle/>
          <a:p>
            <a:r>
              <a:rPr lang="en-ZA" sz="2800" dirty="0"/>
              <a:t>RECOMMENDATIONS FOR SADC</a:t>
            </a:r>
          </a:p>
        </p:txBody>
      </p:sp>
      <p:sp>
        <p:nvSpPr>
          <p:cNvPr id="3" name="Text Placeholder 2">
            <a:extLst>
              <a:ext uri="{FF2B5EF4-FFF2-40B4-BE49-F238E27FC236}">
                <a16:creationId xmlns:a16="http://schemas.microsoft.com/office/drawing/2014/main" id="{56429E41-BEF5-4BD9-99DD-76A5F19A7BCE}"/>
              </a:ext>
            </a:extLst>
          </p:cNvPr>
          <p:cNvSpPr>
            <a:spLocks noGrp="1"/>
          </p:cNvSpPr>
          <p:nvPr>
            <p:ph type="body" idx="1"/>
          </p:nvPr>
        </p:nvSpPr>
        <p:spPr>
          <a:xfrm>
            <a:off x="0" y="881744"/>
            <a:ext cx="9541328" cy="5208814"/>
          </a:xfrm>
        </p:spPr>
        <p:txBody>
          <a:bodyPr/>
          <a:lstStyle/>
          <a:p>
            <a:pPr algn="just"/>
            <a:endParaRPr lang="en-ZA" sz="2400" b="1" dirty="0"/>
          </a:p>
          <a:p>
            <a:pPr algn="just"/>
            <a:r>
              <a:rPr lang="en-ZA" sz="2400" b="1" dirty="0"/>
              <a:t>FIRST:</a:t>
            </a:r>
            <a:r>
              <a:rPr lang="en-ZA" sz="2400" dirty="0"/>
              <a:t> SADC should establish a bureau to monitor States’ compliance with ratified ILO conventions. </a:t>
            </a:r>
          </a:p>
          <a:p>
            <a:pPr marL="114300" indent="0" algn="just">
              <a:buNone/>
            </a:pPr>
            <a:endParaRPr lang="en-ZA" sz="2400" dirty="0"/>
          </a:p>
          <a:p>
            <a:pPr algn="just"/>
            <a:r>
              <a:rPr lang="en-ZA" sz="2400" b="1" dirty="0">
                <a:solidFill>
                  <a:srgbClr val="FF0000"/>
                </a:solidFill>
                <a:latin typeface="Arial" panose="020B0604020202020204" pitchFamily="34" charset="0"/>
                <a:ea typeface="Calibri" panose="020F0502020204030204" pitchFamily="34" charset="0"/>
              </a:rPr>
              <a:t>SECOND</a:t>
            </a:r>
            <a:r>
              <a:rPr lang="en-ZA" sz="2400" dirty="0">
                <a:latin typeface="Arial" panose="020B0604020202020204" pitchFamily="34" charset="0"/>
                <a:ea typeface="Calibri" panose="020F0502020204030204" pitchFamily="34" charset="0"/>
              </a:rPr>
              <a:t>: encourage  tripartite dialogue between State, employers,  EOs and TUs regarding progress made on fundamental labour standards which includes the two conventions on FA &amp; CB. </a:t>
            </a:r>
          </a:p>
          <a:p>
            <a:pPr algn="just"/>
            <a:endParaRPr lang="en-ZA" sz="2400" dirty="0">
              <a:latin typeface="Arial" panose="020B0604020202020204" pitchFamily="34" charset="0"/>
              <a:ea typeface="Calibri" panose="020F0502020204030204" pitchFamily="34" charset="0"/>
            </a:endParaRPr>
          </a:p>
          <a:p>
            <a:pPr algn="just"/>
            <a:r>
              <a:rPr lang="en-ZA" sz="2800" b="1" dirty="0">
                <a:solidFill>
                  <a:srgbClr val="92D050"/>
                </a:solidFill>
              </a:rPr>
              <a:t>THIRD: </a:t>
            </a:r>
            <a:r>
              <a:rPr lang="en-ZA" sz="2400" dirty="0"/>
              <a:t>SADC should encourage employers’ organisations and TUs to form and join regional federations to deal with labour issues at the regional level.</a:t>
            </a:r>
          </a:p>
          <a:p>
            <a:pPr algn="just"/>
            <a:endParaRPr lang="en-ZA" sz="2800" b="1" dirty="0">
              <a:solidFill>
                <a:srgbClr val="92D050"/>
              </a:solidFill>
            </a:endParaRPr>
          </a:p>
          <a:p>
            <a:endParaRPr lang="en-ZA" dirty="0"/>
          </a:p>
        </p:txBody>
      </p:sp>
    </p:spTree>
    <p:extLst>
      <p:ext uri="{BB962C8B-B14F-4D97-AF65-F5344CB8AC3E}">
        <p14:creationId xmlns:p14="http://schemas.microsoft.com/office/powerpoint/2010/main" val="1213641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76B3-2A78-482A-919B-43CCB5E2361D}"/>
              </a:ext>
            </a:extLst>
          </p:cNvPr>
          <p:cNvSpPr>
            <a:spLocks noGrp="1"/>
          </p:cNvSpPr>
          <p:nvPr>
            <p:ph type="title"/>
          </p:nvPr>
        </p:nvSpPr>
        <p:spPr>
          <a:xfrm>
            <a:off x="495300" y="274638"/>
            <a:ext cx="8915400" cy="901019"/>
          </a:xfrm>
        </p:spPr>
        <p:txBody>
          <a:bodyPr/>
          <a:lstStyle/>
          <a:p>
            <a:r>
              <a:rPr lang="en-ZA" sz="2800" dirty="0"/>
              <a:t>RECOMMENDATIONS FOR SADC</a:t>
            </a:r>
          </a:p>
        </p:txBody>
      </p:sp>
      <p:sp>
        <p:nvSpPr>
          <p:cNvPr id="3" name="Text Placeholder 2">
            <a:extLst>
              <a:ext uri="{FF2B5EF4-FFF2-40B4-BE49-F238E27FC236}">
                <a16:creationId xmlns:a16="http://schemas.microsoft.com/office/drawing/2014/main" id="{38C82FB7-8370-46CB-A4C5-E0B32880FB31}"/>
              </a:ext>
            </a:extLst>
          </p:cNvPr>
          <p:cNvSpPr>
            <a:spLocks noGrp="1"/>
          </p:cNvSpPr>
          <p:nvPr>
            <p:ph type="body" idx="1"/>
          </p:nvPr>
        </p:nvSpPr>
        <p:spPr>
          <a:xfrm>
            <a:off x="0" y="1632856"/>
            <a:ext cx="9568543" cy="4493305"/>
          </a:xfrm>
        </p:spPr>
        <p:txBody>
          <a:bodyPr/>
          <a:lstStyle/>
          <a:p>
            <a:pPr algn="just"/>
            <a:r>
              <a:rPr lang="en-ZA" sz="2800" dirty="0">
                <a:solidFill>
                  <a:schemeClr val="accent6">
                    <a:lumMod val="50000"/>
                  </a:schemeClr>
                </a:solidFill>
              </a:rPr>
              <a:t>FOURTH:  </a:t>
            </a:r>
            <a:r>
              <a:rPr lang="en-ZA" sz="2800" dirty="0"/>
              <a:t> SADC should encourage its Member States to ratify the ILO Convention 151 of 1978 Labour Relations (Public Service) Convention. </a:t>
            </a:r>
          </a:p>
          <a:p>
            <a:pPr lvl="1" algn="just"/>
            <a:endParaRPr lang="en-ZA" sz="2400" dirty="0"/>
          </a:p>
          <a:p>
            <a:pPr lvl="1" algn="just"/>
            <a:r>
              <a:rPr lang="en-ZA" sz="2400" dirty="0"/>
              <a:t>The ratification of this Convention will enhance the rights of public services workers in SADC .</a:t>
            </a:r>
          </a:p>
          <a:p>
            <a:pPr lvl="2"/>
            <a:endParaRPr lang="en-ZA" sz="1200" dirty="0"/>
          </a:p>
          <a:p>
            <a:pPr lvl="2" algn="just"/>
            <a:r>
              <a:rPr lang="en-ZA" dirty="0"/>
              <a:t>Currently only five out of sixteen SADC countries have ratified the ILO Convention 151. </a:t>
            </a:r>
          </a:p>
        </p:txBody>
      </p:sp>
    </p:spTree>
    <p:extLst>
      <p:ext uri="{BB962C8B-B14F-4D97-AF65-F5344CB8AC3E}">
        <p14:creationId xmlns:p14="http://schemas.microsoft.com/office/powerpoint/2010/main" val="2106589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82F3-96ED-4150-AB15-C200DC9CE65C}"/>
              </a:ext>
            </a:extLst>
          </p:cNvPr>
          <p:cNvSpPr>
            <a:spLocks noGrp="1"/>
          </p:cNvSpPr>
          <p:nvPr>
            <p:ph type="title"/>
          </p:nvPr>
        </p:nvSpPr>
        <p:spPr/>
        <p:txBody>
          <a:bodyPr/>
          <a:lstStyle/>
          <a:p>
            <a:r>
              <a:rPr lang="en-US" sz="3200" dirty="0"/>
              <a:t>RECOMMENDATIONS FOR THE ILO</a:t>
            </a:r>
            <a:endParaRPr lang="en-ZA" sz="3200" dirty="0"/>
          </a:p>
        </p:txBody>
      </p:sp>
      <p:sp>
        <p:nvSpPr>
          <p:cNvPr id="3" name="Text Placeholder 2">
            <a:extLst>
              <a:ext uri="{FF2B5EF4-FFF2-40B4-BE49-F238E27FC236}">
                <a16:creationId xmlns:a16="http://schemas.microsoft.com/office/drawing/2014/main" id="{F92246C3-38C2-47B7-9C6E-5BAF410FA609}"/>
              </a:ext>
            </a:extLst>
          </p:cNvPr>
          <p:cNvSpPr>
            <a:spLocks noGrp="1"/>
          </p:cNvSpPr>
          <p:nvPr>
            <p:ph type="body" idx="1"/>
          </p:nvPr>
        </p:nvSpPr>
        <p:spPr>
          <a:xfrm>
            <a:off x="1" y="1600200"/>
            <a:ext cx="9699170" cy="4525962"/>
          </a:xfrm>
        </p:spPr>
        <p:txBody>
          <a:bodyPr/>
          <a:lstStyle/>
          <a:p>
            <a:pPr algn="just"/>
            <a:r>
              <a:rPr lang="en-US" dirty="0"/>
              <a:t>The ILO is the custodian of all international </a:t>
            </a:r>
            <a:r>
              <a:rPr lang="en-US" dirty="0" err="1"/>
              <a:t>labour</a:t>
            </a:r>
            <a:r>
              <a:rPr lang="en-US" dirty="0"/>
              <a:t> standards</a:t>
            </a:r>
          </a:p>
          <a:p>
            <a:pPr marL="114300" indent="0" algn="just">
              <a:buNone/>
            </a:pPr>
            <a:endParaRPr lang="en-US" dirty="0"/>
          </a:p>
          <a:p>
            <a:pPr algn="just"/>
            <a:r>
              <a:rPr lang="en-US" dirty="0"/>
              <a:t> </a:t>
            </a:r>
            <a:r>
              <a:rPr lang="en-ZA" b="1" dirty="0">
                <a:latin typeface="Arial" panose="020B0604020202020204" pitchFamily="34" charset="0"/>
                <a:ea typeface="Calibri" panose="020F0502020204030204" pitchFamily="34" charset="0"/>
              </a:rPr>
              <a:t>FIRSTLY:</a:t>
            </a:r>
            <a:r>
              <a:rPr lang="en-ZA" dirty="0">
                <a:latin typeface="Arial" panose="020B0604020202020204" pitchFamily="34" charset="0"/>
                <a:ea typeface="Calibri" panose="020F0502020204030204" pitchFamily="34" charset="0"/>
              </a:rPr>
              <a:t> The ILO should provide capacity building to Member States  to ensure compliance.</a:t>
            </a:r>
          </a:p>
          <a:p>
            <a:pPr marL="114300" indent="0" algn="just">
              <a:buNone/>
            </a:pPr>
            <a:endParaRPr lang="en-ZA" dirty="0">
              <a:latin typeface="Arial" panose="020B0604020202020204" pitchFamily="34" charset="0"/>
              <a:ea typeface="Calibri" panose="020F0502020204030204" pitchFamily="34" charset="0"/>
            </a:endParaRPr>
          </a:p>
          <a:p>
            <a:pPr lvl="1" algn="just"/>
            <a:r>
              <a:rPr lang="en-ZA" sz="2400" dirty="0">
                <a:latin typeface="Arial" panose="020B0604020202020204" pitchFamily="34" charset="0"/>
                <a:ea typeface="Calibri" panose="020F0502020204030204" pitchFamily="34" charset="0"/>
              </a:rPr>
              <a:t>For example some countries may not have both financial and human capacity to efficiently amend legislation to ensure compliance.</a:t>
            </a:r>
            <a:endParaRPr lang="en-ZA" sz="2400" dirty="0"/>
          </a:p>
        </p:txBody>
      </p:sp>
    </p:spTree>
    <p:extLst>
      <p:ext uri="{BB962C8B-B14F-4D97-AF65-F5344CB8AC3E}">
        <p14:creationId xmlns:p14="http://schemas.microsoft.com/office/powerpoint/2010/main" val="3033479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DDD0-63A5-46C7-B1C0-79370751D25D}"/>
              </a:ext>
            </a:extLst>
          </p:cNvPr>
          <p:cNvSpPr>
            <a:spLocks noGrp="1"/>
          </p:cNvSpPr>
          <p:nvPr>
            <p:ph type="title"/>
          </p:nvPr>
        </p:nvSpPr>
        <p:spPr>
          <a:xfrm>
            <a:off x="0" y="274637"/>
            <a:ext cx="9906000" cy="672420"/>
          </a:xfrm>
        </p:spPr>
        <p:txBody>
          <a:bodyPr/>
          <a:lstStyle/>
          <a:p>
            <a:r>
              <a:rPr lang="en-US" sz="2800" dirty="0"/>
              <a:t>RECOMMENDATIONS FOR THE ILO</a:t>
            </a:r>
            <a:endParaRPr lang="en-ZA" sz="2800" dirty="0"/>
          </a:p>
        </p:txBody>
      </p:sp>
      <p:sp>
        <p:nvSpPr>
          <p:cNvPr id="3" name="Text Placeholder 2">
            <a:extLst>
              <a:ext uri="{FF2B5EF4-FFF2-40B4-BE49-F238E27FC236}">
                <a16:creationId xmlns:a16="http://schemas.microsoft.com/office/drawing/2014/main" id="{3E1DB03A-CDA9-4A39-BF71-E1E856838A5B}"/>
              </a:ext>
            </a:extLst>
          </p:cNvPr>
          <p:cNvSpPr>
            <a:spLocks noGrp="1"/>
          </p:cNvSpPr>
          <p:nvPr>
            <p:ph type="body" idx="1"/>
          </p:nvPr>
        </p:nvSpPr>
        <p:spPr>
          <a:xfrm>
            <a:off x="495300" y="1224643"/>
            <a:ext cx="8915400" cy="4901519"/>
          </a:xfrm>
        </p:spPr>
        <p:txBody>
          <a:bodyPr/>
          <a:lstStyle/>
          <a:p>
            <a:pPr algn="just"/>
            <a:endParaRPr lang="en-ZA" b="1" dirty="0">
              <a:solidFill>
                <a:srgbClr val="C00000"/>
              </a:solidFill>
            </a:endParaRPr>
          </a:p>
          <a:p>
            <a:pPr algn="just"/>
            <a:r>
              <a:rPr lang="en-ZA" b="1" dirty="0">
                <a:solidFill>
                  <a:srgbClr val="C00000"/>
                </a:solidFill>
              </a:rPr>
              <a:t>SECONDLY</a:t>
            </a:r>
            <a:r>
              <a:rPr lang="en-ZA" dirty="0">
                <a:solidFill>
                  <a:srgbClr val="C00000"/>
                </a:solidFill>
              </a:rPr>
              <a:t>:</a:t>
            </a:r>
            <a:r>
              <a:rPr lang="en-ZA" dirty="0"/>
              <a:t> the ILO should conduct regular visits to all countries where serious violations are reported to engage with workers  and civil society organisations.</a:t>
            </a:r>
          </a:p>
          <a:p>
            <a:endParaRPr lang="en-ZA" sz="2400" dirty="0"/>
          </a:p>
          <a:p>
            <a:pPr lvl="2" algn="just"/>
            <a:r>
              <a:rPr lang="en-ZA" dirty="0"/>
              <a:t>In countries where freedom of association is still not respected in practice, the ILO can provide neutral ground for tripartite dialogue and facilitate such dialogue. </a:t>
            </a:r>
          </a:p>
        </p:txBody>
      </p:sp>
    </p:spTree>
    <p:extLst>
      <p:ext uri="{BB962C8B-B14F-4D97-AF65-F5344CB8AC3E}">
        <p14:creationId xmlns:p14="http://schemas.microsoft.com/office/powerpoint/2010/main" val="3829415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EBA4-AB9D-4B35-9A4E-304F2F224175}"/>
              </a:ext>
            </a:extLst>
          </p:cNvPr>
          <p:cNvSpPr>
            <a:spLocks noGrp="1"/>
          </p:cNvSpPr>
          <p:nvPr>
            <p:ph type="title"/>
          </p:nvPr>
        </p:nvSpPr>
        <p:spPr>
          <a:xfrm>
            <a:off x="0" y="274637"/>
            <a:ext cx="9906000" cy="1143000"/>
          </a:xfrm>
        </p:spPr>
        <p:txBody>
          <a:bodyPr/>
          <a:lstStyle/>
          <a:p>
            <a:r>
              <a:rPr lang="en-US" sz="3200" dirty="0"/>
              <a:t>RECOMMENDATIONS FOR THE ILO</a:t>
            </a:r>
            <a:endParaRPr lang="en-ZA" sz="3200" dirty="0"/>
          </a:p>
        </p:txBody>
      </p:sp>
      <p:sp>
        <p:nvSpPr>
          <p:cNvPr id="3" name="Text Placeholder 2">
            <a:extLst>
              <a:ext uri="{FF2B5EF4-FFF2-40B4-BE49-F238E27FC236}">
                <a16:creationId xmlns:a16="http://schemas.microsoft.com/office/drawing/2014/main" id="{3C37C413-826D-4694-8CA2-C230CEE83DAE}"/>
              </a:ext>
            </a:extLst>
          </p:cNvPr>
          <p:cNvSpPr>
            <a:spLocks noGrp="1"/>
          </p:cNvSpPr>
          <p:nvPr>
            <p:ph type="body" idx="1"/>
          </p:nvPr>
        </p:nvSpPr>
        <p:spPr/>
        <p:txBody>
          <a:bodyPr/>
          <a:lstStyle/>
          <a:p>
            <a:pPr algn="just"/>
            <a:endParaRPr lang="en-ZA" b="1" dirty="0">
              <a:solidFill>
                <a:srgbClr val="7030A0"/>
              </a:solidFill>
            </a:endParaRPr>
          </a:p>
          <a:p>
            <a:pPr algn="just"/>
            <a:r>
              <a:rPr lang="en-ZA" b="1" dirty="0">
                <a:solidFill>
                  <a:srgbClr val="7030A0"/>
                </a:solidFill>
              </a:rPr>
              <a:t>THIRDLY: </a:t>
            </a:r>
            <a:r>
              <a:rPr lang="en-ZA" dirty="0"/>
              <a:t>the ILO together with Member States should conduct trainings for judges on ILO standards and their place in domestic law to help them understand and apply ILO standards whenever confronted with relevant cases.</a:t>
            </a:r>
          </a:p>
        </p:txBody>
      </p:sp>
    </p:spTree>
    <p:extLst>
      <p:ext uri="{BB962C8B-B14F-4D97-AF65-F5344CB8AC3E}">
        <p14:creationId xmlns:p14="http://schemas.microsoft.com/office/powerpoint/2010/main" val="164800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3E6FA-5405-44A3-AA61-0FF7FEF7EC1E}"/>
              </a:ext>
            </a:extLst>
          </p:cNvPr>
          <p:cNvSpPr>
            <a:spLocks noGrp="1"/>
          </p:cNvSpPr>
          <p:nvPr>
            <p:ph type="title"/>
          </p:nvPr>
        </p:nvSpPr>
        <p:spPr>
          <a:xfrm>
            <a:off x="0" y="1"/>
            <a:ext cx="9906000" cy="1224642"/>
          </a:xfrm>
        </p:spPr>
        <p:txBody>
          <a:bodyPr/>
          <a:lstStyle/>
          <a:p>
            <a:br>
              <a:rPr lang="en-ZA" sz="2800" dirty="0"/>
            </a:br>
            <a:br>
              <a:rPr lang="en-ZA" sz="2800" dirty="0"/>
            </a:br>
            <a:r>
              <a:rPr lang="en-ZA" sz="2800" dirty="0"/>
              <a:t>RECOMMENDATIONS FOR EMPLOYERS AND EMPLOYERS’ ORGANISATIONS</a:t>
            </a:r>
            <a:br>
              <a:rPr lang="en-ZA" sz="2800" dirty="0"/>
            </a:br>
            <a:endParaRPr lang="en-ZA" sz="2800" dirty="0"/>
          </a:p>
        </p:txBody>
      </p:sp>
      <p:sp>
        <p:nvSpPr>
          <p:cNvPr id="3" name="Text Placeholder 2">
            <a:extLst>
              <a:ext uri="{FF2B5EF4-FFF2-40B4-BE49-F238E27FC236}">
                <a16:creationId xmlns:a16="http://schemas.microsoft.com/office/drawing/2014/main" id="{8A811231-D401-4ADB-A32A-46C974FDD55E}"/>
              </a:ext>
            </a:extLst>
          </p:cNvPr>
          <p:cNvSpPr>
            <a:spLocks noGrp="1"/>
          </p:cNvSpPr>
          <p:nvPr>
            <p:ph type="body" idx="1"/>
          </p:nvPr>
        </p:nvSpPr>
        <p:spPr>
          <a:xfrm>
            <a:off x="0" y="1567542"/>
            <a:ext cx="9666514" cy="4558619"/>
          </a:xfrm>
        </p:spPr>
        <p:txBody>
          <a:bodyPr/>
          <a:lstStyle/>
          <a:p>
            <a:pPr marL="114300" indent="0" algn="just">
              <a:buNone/>
            </a:pPr>
            <a:r>
              <a:rPr lang="en-ZA" sz="2000" dirty="0"/>
              <a:t> </a:t>
            </a:r>
            <a:r>
              <a:rPr lang="en-ZA" sz="2800" dirty="0"/>
              <a:t>Employers and employers’ organisations have a duty to respect workers and TUs rights.</a:t>
            </a:r>
          </a:p>
          <a:p>
            <a:pPr marL="114300" indent="0" algn="just">
              <a:buNone/>
            </a:pPr>
            <a:r>
              <a:rPr lang="en-ZA" sz="2800" dirty="0"/>
              <a:t> </a:t>
            </a:r>
          </a:p>
          <a:p>
            <a:pPr algn="just"/>
            <a:r>
              <a:rPr lang="en-ZA" sz="2400" b="1" dirty="0"/>
              <a:t>FIRST</a:t>
            </a:r>
            <a:r>
              <a:rPr lang="en-ZA" sz="2400" dirty="0"/>
              <a:t>: employers should familiarise themselves with the applicable labour legislation to ensure that they do not interfere with workers and TUs rights.</a:t>
            </a:r>
          </a:p>
          <a:p>
            <a:pPr marL="114300" indent="0" algn="just">
              <a:buNone/>
            </a:pPr>
            <a:r>
              <a:rPr lang="en-ZA" sz="2400" dirty="0"/>
              <a:t> </a:t>
            </a:r>
          </a:p>
          <a:p>
            <a:pPr algn="just"/>
            <a:r>
              <a:rPr lang="en-ZA" sz="2400" b="1" dirty="0">
                <a:solidFill>
                  <a:srgbClr val="C00000"/>
                </a:solidFill>
              </a:rPr>
              <a:t>SECOND</a:t>
            </a:r>
            <a:r>
              <a:rPr lang="en-ZA" sz="2400" dirty="0"/>
              <a:t>: employers should always create a safe and conducive working environment where workers can exercise their rights without any fear of prejudice or victimisation.</a:t>
            </a:r>
          </a:p>
          <a:p>
            <a:pPr marL="114300" indent="0" algn="just">
              <a:buNone/>
            </a:pPr>
            <a:endParaRPr lang="en-ZA" sz="2400" dirty="0"/>
          </a:p>
          <a:p>
            <a:endParaRPr lang="en-ZA" dirty="0"/>
          </a:p>
        </p:txBody>
      </p:sp>
    </p:spTree>
    <p:extLst>
      <p:ext uri="{BB962C8B-B14F-4D97-AF65-F5344CB8AC3E}">
        <p14:creationId xmlns:p14="http://schemas.microsoft.com/office/powerpoint/2010/main" val="3506904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E753E-A870-43BD-AF47-AD09E82A5C78}"/>
              </a:ext>
            </a:extLst>
          </p:cNvPr>
          <p:cNvSpPr>
            <a:spLocks noGrp="1"/>
          </p:cNvSpPr>
          <p:nvPr>
            <p:ph type="title"/>
          </p:nvPr>
        </p:nvSpPr>
        <p:spPr>
          <a:xfrm>
            <a:off x="495300" y="0"/>
            <a:ext cx="8915400" cy="1355271"/>
          </a:xfrm>
        </p:spPr>
        <p:txBody>
          <a:bodyPr/>
          <a:lstStyle/>
          <a:p>
            <a:br>
              <a:rPr lang="en-ZA" sz="2400" dirty="0"/>
            </a:br>
            <a:r>
              <a:rPr lang="en-ZA" sz="2400" dirty="0"/>
              <a:t>RECOMMENDATIONS FOR EMPLOYERS AND EMPLOYERS’ ORGANISATIONS</a:t>
            </a:r>
          </a:p>
        </p:txBody>
      </p:sp>
      <p:sp>
        <p:nvSpPr>
          <p:cNvPr id="3" name="Text Placeholder 2">
            <a:extLst>
              <a:ext uri="{FF2B5EF4-FFF2-40B4-BE49-F238E27FC236}">
                <a16:creationId xmlns:a16="http://schemas.microsoft.com/office/drawing/2014/main" id="{63DDDA76-6C62-4908-B95C-D69BABDB4D99}"/>
              </a:ext>
            </a:extLst>
          </p:cNvPr>
          <p:cNvSpPr>
            <a:spLocks noGrp="1"/>
          </p:cNvSpPr>
          <p:nvPr>
            <p:ph type="body" idx="1"/>
          </p:nvPr>
        </p:nvSpPr>
        <p:spPr/>
        <p:txBody>
          <a:bodyPr/>
          <a:lstStyle/>
          <a:p>
            <a:pPr marL="114300" indent="0" algn="just">
              <a:buNone/>
            </a:pPr>
            <a:endParaRPr lang="en-ZA" sz="2800" dirty="0"/>
          </a:p>
          <a:p>
            <a:pPr algn="just"/>
            <a:r>
              <a:rPr lang="en-ZA" sz="2800" b="1" dirty="0">
                <a:solidFill>
                  <a:srgbClr val="7030A0"/>
                </a:solidFill>
              </a:rPr>
              <a:t>LASTLY:</a:t>
            </a:r>
            <a:r>
              <a:rPr lang="en-ZA" sz="2800" dirty="0"/>
              <a:t> employers should ensure that their workplace policies and procedures are in line with national legislation and international labour standards.  </a:t>
            </a:r>
          </a:p>
          <a:p>
            <a:endParaRPr lang="en-ZA" dirty="0"/>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2D91418E-17FC-4049-9814-1446ADAFED4C}"/>
                  </a:ext>
                </a:extLst>
              </p:cNvPr>
              <p:cNvGraphicFramePr>
                <a:graphicFrameLocks noChangeAspect="1"/>
              </p:cNvGraphicFramePr>
              <p:nvPr>
                <p:extLst>
                  <p:ext uri="{D42A27DB-BD31-4B8C-83A1-F6EECF244321}">
                    <p14:modId xmlns:p14="http://schemas.microsoft.com/office/powerpoint/2010/main" val="1398108406"/>
                  </p:ext>
                </p:extLst>
              </p:nvPr>
            </p:nvGraphicFramePr>
            <p:xfrm>
              <a:off x="-5432388" y="4776107"/>
              <a:ext cx="2476500" cy="1714500"/>
            </p:xfrm>
            <a:graphic>
              <a:graphicData uri="http://schemas.microsoft.com/office/powerpoint/2016/slidezoom">
                <pslz:sldZm>
                  <pslz:sldZmObj sldId="274" cId="0">
                    <pslz:zmPr id="{6ADC317C-10FF-45B4-AE66-7CABF1556E54}" returnToParent="0" transitionDur="1000">
                      <p166:blipFill xmlns:p166="http://schemas.microsoft.com/office/powerpoint/2016/6/main">
                        <a:blip r:embed="rId2"/>
                        <a:stretch>
                          <a:fillRect/>
                        </a:stretch>
                      </p166:blipFill>
                      <p166:spPr xmlns:p166="http://schemas.microsoft.com/office/powerpoint/2016/6/main">
                        <a:xfrm>
                          <a:off x="0" y="0"/>
                          <a:ext cx="2476500" cy="1714500"/>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id="{2D91418E-17FC-4049-9814-1446ADAFED4C}"/>
                  </a:ext>
                </a:extLst>
              </p:cNvPr>
              <p:cNvPicPr>
                <a:picLocks noGrp="1" noRot="1" noChangeAspect="1" noMove="1" noResize="1" noEditPoints="1" noAdjustHandles="1" noChangeArrowheads="1" noChangeShapeType="1"/>
              </p:cNvPicPr>
              <p:nvPr/>
            </p:nvPicPr>
            <p:blipFill>
              <a:blip r:embed="rId4"/>
              <a:stretch>
                <a:fillRect/>
              </a:stretch>
            </p:blipFill>
            <p:spPr>
              <a:xfrm>
                <a:off x="-5432388" y="4776107"/>
                <a:ext cx="24765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34507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C27F8-4484-4482-94E9-38D64089E76E}"/>
              </a:ext>
            </a:extLst>
          </p:cNvPr>
          <p:cNvSpPr>
            <a:spLocks noGrp="1"/>
          </p:cNvSpPr>
          <p:nvPr>
            <p:ph type="title"/>
          </p:nvPr>
        </p:nvSpPr>
        <p:spPr>
          <a:xfrm>
            <a:off x="-1" y="274637"/>
            <a:ext cx="9905999" cy="721406"/>
          </a:xfrm>
        </p:spPr>
        <p:txBody>
          <a:bodyPr/>
          <a:lstStyle/>
          <a:p>
            <a:r>
              <a:rPr lang="en-US" sz="2800" dirty="0"/>
              <a:t>ILO CONVENTION 87 </a:t>
            </a:r>
            <a:endParaRPr lang="en-ZA" sz="2800" dirty="0"/>
          </a:p>
        </p:txBody>
      </p:sp>
      <p:sp>
        <p:nvSpPr>
          <p:cNvPr id="3" name="Text Placeholder 2">
            <a:extLst>
              <a:ext uri="{FF2B5EF4-FFF2-40B4-BE49-F238E27FC236}">
                <a16:creationId xmlns:a16="http://schemas.microsoft.com/office/drawing/2014/main" id="{48D9BB4F-6017-4CCB-9244-30DA1B6E4C80}"/>
              </a:ext>
            </a:extLst>
          </p:cNvPr>
          <p:cNvSpPr>
            <a:spLocks noGrp="1"/>
          </p:cNvSpPr>
          <p:nvPr>
            <p:ph type="body" idx="1"/>
          </p:nvPr>
        </p:nvSpPr>
        <p:spPr>
          <a:xfrm>
            <a:off x="1" y="996042"/>
            <a:ext cx="9906000" cy="5225143"/>
          </a:xfrm>
        </p:spPr>
        <p:txBody>
          <a:bodyPr/>
          <a:lstStyle/>
          <a:p>
            <a:r>
              <a:rPr lang="en-US" dirty="0"/>
              <a:t>establishes general standards for freedom of association and the right to organize.</a:t>
            </a:r>
          </a:p>
          <a:p>
            <a:r>
              <a:rPr lang="en-US" dirty="0"/>
              <a:t>the first major ILO instrument to protect FA and CB for workers, TUs and EOs.</a:t>
            </a:r>
          </a:p>
          <a:p>
            <a:endParaRPr lang="en-US" dirty="0"/>
          </a:p>
          <a:p>
            <a:pPr marL="114300" indent="0">
              <a:buNone/>
            </a:pPr>
            <a:r>
              <a:rPr lang="en-GB" b="1" dirty="0"/>
              <a:t>Article 2 </a:t>
            </a:r>
          </a:p>
          <a:p>
            <a:r>
              <a:rPr lang="en-GB" sz="2800" dirty="0"/>
              <a:t>protects workers and employers right to form and join association of their choice.</a:t>
            </a:r>
          </a:p>
        </p:txBody>
      </p:sp>
    </p:spTree>
    <p:extLst>
      <p:ext uri="{BB962C8B-B14F-4D97-AF65-F5344CB8AC3E}">
        <p14:creationId xmlns:p14="http://schemas.microsoft.com/office/powerpoint/2010/main" val="4043108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BAB9A-B161-4B60-85D2-D686EA0CB526}"/>
              </a:ext>
            </a:extLst>
          </p:cNvPr>
          <p:cNvSpPr>
            <a:spLocks noGrp="1"/>
          </p:cNvSpPr>
          <p:nvPr>
            <p:ph type="title"/>
          </p:nvPr>
        </p:nvSpPr>
        <p:spPr/>
        <p:txBody>
          <a:bodyPr/>
          <a:lstStyle/>
          <a:p>
            <a:br>
              <a:rPr lang="en-ZA" dirty="0"/>
            </a:br>
            <a:r>
              <a:rPr lang="en-ZA" sz="2800" dirty="0"/>
              <a:t>RECOMMENDATIONS FOR WORKERS AND TUS</a:t>
            </a:r>
            <a:br>
              <a:rPr lang="en-ZA" sz="2800" dirty="0"/>
            </a:br>
            <a:endParaRPr lang="en-ZA" sz="2800" dirty="0"/>
          </a:p>
        </p:txBody>
      </p:sp>
      <p:sp>
        <p:nvSpPr>
          <p:cNvPr id="3" name="Text Placeholder 2">
            <a:extLst>
              <a:ext uri="{FF2B5EF4-FFF2-40B4-BE49-F238E27FC236}">
                <a16:creationId xmlns:a16="http://schemas.microsoft.com/office/drawing/2014/main" id="{FC642235-47C7-4C89-8023-2B7CD2D56B79}"/>
              </a:ext>
            </a:extLst>
          </p:cNvPr>
          <p:cNvSpPr>
            <a:spLocks noGrp="1"/>
          </p:cNvSpPr>
          <p:nvPr>
            <p:ph type="body" idx="1"/>
          </p:nvPr>
        </p:nvSpPr>
        <p:spPr>
          <a:xfrm>
            <a:off x="228600" y="1796143"/>
            <a:ext cx="9421586" cy="4787220"/>
          </a:xfrm>
        </p:spPr>
        <p:txBody>
          <a:bodyPr/>
          <a:lstStyle/>
          <a:p>
            <a:pPr algn="just"/>
            <a:r>
              <a:rPr lang="en-ZA" sz="2800" dirty="0"/>
              <a:t>Workers’ right to FA in SADC countries is protected in national constitutions as well as in labour legislation.</a:t>
            </a:r>
          </a:p>
          <a:p>
            <a:pPr marL="114300" indent="0" algn="just">
              <a:buNone/>
            </a:pPr>
            <a:endParaRPr lang="en-ZA" sz="2800" dirty="0"/>
          </a:p>
          <a:p>
            <a:pPr algn="just"/>
            <a:r>
              <a:rPr lang="en-ZA" sz="2800" dirty="0"/>
              <a:t>Like any other human rights, the right to FA is not absolute. </a:t>
            </a:r>
          </a:p>
          <a:p>
            <a:pPr marL="114300" indent="0" algn="just">
              <a:buNone/>
            </a:pPr>
            <a:endParaRPr lang="en-ZA" sz="2800" dirty="0"/>
          </a:p>
          <a:p>
            <a:pPr algn="just"/>
            <a:r>
              <a:rPr lang="en-ZA" sz="2800" dirty="0"/>
              <a:t>It is limited by national laws and when exercising this right, national laws should be respected</a:t>
            </a:r>
          </a:p>
        </p:txBody>
      </p:sp>
    </p:spTree>
    <p:extLst>
      <p:ext uri="{BB962C8B-B14F-4D97-AF65-F5344CB8AC3E}">
        <p14:creationId xmlns:p14="http://schemas.microsoft.com/office/powerpoint/2010/main" val="3577116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ACB5-1EE7-49C3-8BE7-20655CC31DD6}"/>
              </a:ext>
            </a:extLst>
          </p:cNvPr>
          <p:cNvSpPr>
            <a:spLocks noGrp="1"/>
          </p:cNvSpPr>
          <p:nvPr>
            <p:ph type="title"/>
          </p:nvPr>
        </p:nvSpPr>
        <p:spPr/>
        <p:txBody>
          <a:bodyPr/>
          <a:lstStyle/>
          <a:p>
            <a:br>
              <a:rPr lang="en-ZA" dirty="0"/>
            </a:br>
            <a:r>
              <a:rPr lang="en-ZA" sz="2800" dirty="0"/>
              <a:t>RECOMMENDATIONS FOR WORKERS AND TUS</a:t>
            </a:r>
            <a:br>
              <a:rPr lang="en-ZA" dirty="0"/>
            </a:br>
            <a:endParaRPr lang="en-ZA" dirty="0"/>
          </a:p>
        </p:txBody>
      </p:sp>
      <p:sp>
        <p:nvSpPr>
          <p:cNvPr id="3" name="Text Placeholder 2">
            <a:extLst>
              <a:ext uri="{FF2B5EF4-FFF2-40B4-BE49-F238E27FC236}">
                <a16:creationId xmlns:a16="http://schemas.microsoft.com/office/drawing/2014/main" id="{7B4A9AB4-F1A7-461B-84FA-5F241BA7B3AD}"/>
              </a:ext>
            </a:extLst>
          </p:cNvPr>
          <p:cNvSpPr>
            <a:spLocks noGrp="1"/>
          </p:cNvSpPr>
          <p:nvPr>
            <p:ph type="body" idx="1"/>
          </p:nvPr>
        </p:nvSpPr>
        <p:spPr>
          <a:xfrm>
            <a:off x="130629" y="1600200"/>
            <a:ext cx="9519557" cy="4525962"/>
          </a:xfrm>
        </p:spPr>
        <p:txBody>
          <a:bodyPr/>
          <a:lstStyle/>
          <a:p>
            <a:pPr algn="just"/>
            <a:endParaRPr lang="en-ZA" sz="2800" b="1" dirty="0">
              <a:solidFill>
                <a:srgbClr val="FF0000"/>
              </a:solidFill>
            </a:endParaRPr>
          </a:p>
          <a:p>
            <a:pPr algn="just"/>
            <a:r>
              <a:rPr lang="en-ZA" sz="2800" b="1" dirty="0">
                <a:solidFill>
                  <a:srgbClr val="FF0000"/>
                </a:solidFill>
              </a:rPr>
              <a:t>FIRSTLY:</a:t>
            </a:r>
            <a:r>
              <a:rPr lang="en-ZA" sz="2800" dirty="0"/>
              <a:t> workers should familiarise themselves with their rights and duties and ensure that they do not interfere with national laws, employers  policies and procedures. (during strikes and protests) .</a:t>
            </a:r>
          </a:p>
          <a:p>
            <a:pPr algn="just"/>
            <a:endParaRPr lang="en-ZA" sz="2800" dirty="0"/>
          </a:p>
          <a:p>
            <a:pPr algn="just"/>
            <a:r>
              <a:rPr lang="en-ZA" sz="2800" b="1" dirty="0"/>
              <a:t>SECONDLY</a:t>
            </a:r>
            <a:r>
              <a:rPr lang="en-ZA" sz="2800" dirty="0"/>
              <a:t>, when exercising their rights especially the right to strike, workers should always respect other peoples’ rights. </a:t>
            </a:r>
          </a:p>
          <a:p>
            <a:endParaRPr lang="en-ZA" dirty="0"/>
          </a:p>
        </p:txBody>
      </p:sp>
    </p:spTree>
    <p:extLst>
      <p:ext uri="{BB962C8B-B14F-4D97-AF65-F5344CB8AC3E}">
        <p14:creationId xmlns:p14="http://schemas.microsoft.com/office/powerpoint/2010/main" val="107697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25445-F371-4BDB-A7FC-9F14B2A55798}"/>
              </a:ext>
            </a:extLst>
          </p:cNvPr>
          <p:cNvSpPr>
            <a:spLocks noGrp="1"/>
          </p:cNvSpPr>
          <p:nvPr>
            <p:ph type="title"/>
          </p:nvPr>
        </p:nvSpPr>
        <p:spPr>
          <a:xfrm>
            <a:off x="495300" y="274637"/>
            <a:ext cx="8915400" cy="737734"/>
          </a:xfrm>
        </p:spPr>
        <p:txBody>
          <a:bodyPr/>
          <a:lstStyle/>
          <a:p>
            <a:r>
              <a:rPr lang="en-ZA" sz="2800" dirty="0"/>
              <a:t>RECOMMENDATIONS FOR WORKERS AND TUS</a:t>
            </a:r>
          </a:p>
        </p:txBody>
      </p:sp>
      <p:sp>
        <p:nvSpPr>
          <p:cNvPr id="3" name="Text Placeholder 2">
            <a:extLst>
              <a:ext uri="{FF2B5EF4-FFF2-40B4-BE49-F238E27FC236}">
                <a16:creationId xmlns:a16="http://schemas.microsoft.com/office/drawing/2014/main" id="{BDCFAB96-4C35-429C-95F1-0E56AEF1C2DF}"/>
              </a:ext>
            </a:extLst>
          </p:cNvPr>
          <p:cNvSpPr>
            <a:spLocks noGrp="1"/>
          </p:cNvSpPr>
          <p:nvPr>
            <p:ph type="body" idx="1"/>
          </p:nvPr>
        </p:nvSpPr>
        <p:spPr>
          <a:xfrm>
            <a:off x="0" y="1126671"/>
            <a:ext cx="9666514" cy="4999491"/>
          </a:xfrm>
        </p:spPr>
        <p:txBody>
          <a:bodyPr/>
          <a:lstStyle/>
          <a:p>
            <a:pPr algn="just">
              <a:buFont typeface="Arial" panose="020B0604020202020204" pitchFamily="34" charset="0"/>
              <a:buChar char="•"/>
            </a:pPr>
            <a:endParaRPr lang="en-ZA" sz="2800" b="1" dirty="0"/>
          </a:p>
          <a:p>
            <a:pPr algn="just">
              <a:buFont typeface="Arial" panose="020B0604020202020204" pitchFamily="34" charset="0"/>
              <a:buChar char="•"/>
            </a:pPr>
            <a:r>
              <a:rPr lang="en-ZA" sz="2800" b="1" dirty="0"/>
              <a:t>THIRD: </a:t>
            </a:r>
            <a:r>
              <a:rPr lang="en-ZA" sz="2800" dirty="0"/>
              <a:t>workers should report to their TUs any actual or potential violation of workers’ rights by government, employers or employers’ representatives.</a:t>
            </a:r>
          </a:p>
          <a:p>
            <a:pPr marL="114300" indent="0" algn="just">
              <a:buNone/>
            </a:pPr>
            <a:endParaRPr lang="en-ZA" sz="2800" dirty="0"/>
          </a:p>
          <a:p>
            <a:pPr algn="just">
              <a:buFont typeface="Arial" panose="020B0604020202020204" pitchFamily="34" charset="0"/>
              <a:buChar char="•"/>
            </a:pPr>
            <a:r>
              <a:rPr lang="en-ZA" sz="2800" b="1" dirty="0">
                <a:solidFill>
                  <a:srgbClr val="7030A0"/>
                </a:solidFill>
              </a:rPr>
              <a:t>FOUR:</a:t>
            </a:r>
            <a:r>
              <a:rPr lang="en-ZA" sz="2800" dirty="0"/>
              <a:t> TU should conduct trainings for TU reps  and officials to ensure that they understand workers’ rights and how to defend their violation. </a:t>
            </a:r>
          </a:p>
          <a:p>
            <a:endParaRPr lang="en-ZA" dirty="0"/>
          </a:p>
        </p:txBody>
      </p:sp>
    </p:spTree>
    <p:extLst>
      <p:ext uri="{BB962C8B-B14F-4D97-AF65-F5344CB8AC3E}">
        <p14:creationId xmlns:p14="http://schemas.microsoft.com/office/powerpoint/2010/main" val="1101016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EBC0-2582-4DC5-851D-75ECBDC6B241}"/>
              </a:ext>
            </a:extLst>
          </p:cNvPr>
          <p:cNvSpPr>
            <a:spLocks noGrp="1"/>
          </p:cNvSpPr>
          <p:nvPr>
            <p:ph type="title"/>
          </p:nvPr>
        </p:nvSpPr>
        <p:spPr/>
        <p:txBody>
          <a:bodyPr/>
          <a:lstStyle/>
          <a:p>
            <a:r>
              <a:rPr lang="en-ZA" dirty="0"/>
              <a:t>Recommendations for Workers and TUs</a:t>
            </a:r>
          </a:p>
        </p:txBody>
      </p:sp>
      <p:sp>
        <p:nvSpPr>
          <p:cNvPr id="3" name="Text Placeholder 2">
            <a:extLst>
              <a:ext uri="{FF2B5EF4-FFF2-40B4-BE49-F238E27FC236}">
                <a16:creationId xmlns:a16="http://schemas.microsoft.com/office/drawing/2014/main" id="{FC89F000-4935-48D6-B6C8-65D70241DC77}"/>
              </a:ext>
            </a:extLst>
          </p:cNvPr>
          <p:cNvSpPr>
            <a:spLocks noGrp="1"/>
          </p:cNvSpPr>
          <p:nvPr>
            <p:ph type="body" idx="1"/>
          </p:nvPr>
        </p:nvSpPr>
        <p:spPr/>
        <p:txBody>
          <a:bodyPr/>
          <a:lstStyle/>
          <a:p>
            <a:pPr algn="just"/>
            <a:endParaRPr lang="en-ZA" b="1" dirty="0">
              <a:solidFill>
                <a:srgbClr val="00B050"/>
              </a:solidFill>
            </a:endParaRPr>
          </a:p>
          <a:p>
            <a:pPr algn="just"/>
            <a:r>
              <a:rPr lang="en-ZA" b="1" dirty="0">
                <a:solidFill>
                  <a:srgbClr val="00B050"/>
                </a:solidFill>
              </a:rPr>
              <a:t>LASTLY:</a:t>
            </a:r>
            <a:r>
              <a:rPr lang="en-ZA" dirty="0"/>
              <a:t> trade unions across the SADC region should organise, form and join regional federations and confederations to champion and promote workers’ rights in the region.</a:t>
            </a:r>
          </a:p>
          <a:p>
            <a:pPr algn="just"/>
            <a:endParaRPr lang="en-ZA" dirty="0"/>
          </a:p>
        </p:txBody>
      </p:sp>
    </p:spTree>
    <p:extLst>
      <p:ext uri="{BB962C8B-B14F-4D97-AF65-F5344CB8AC3E}">
        <p14:creationId xmlns:p14="http://schemas.microsoft.com/office/powerpoint/2010/main" val="566456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33"/>
          <p:cNvPicPr preferRelativeResize="0"/>
          <p:nvPr/>
        </p:nvPicPr>
        <p:blipFill rotWithShape="1">
          <a:blip r:embed="rId3">
            <a:alphaModFix/>
          </a:blip>
          <a:srcRect/>
          <a:stretch/>
        </p:blipFill>
        <p:spPr>
          <a:xfrm>
            <a:off x="0" y="0"/>
            <a:ext cx="9906000" cy="41869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68B3D-54EA-451D-B9B0-6EA0DD20A582}"/>
              </a:ext>
            </a:extLst>
          </p:cNvPr>
          <p:cNvSpPr>
            <a:spLocks noGrp="1"/>
          </p:cNvSpPr>
          <p:nvPr>
            <p:ph type="title"/>
          </p:nvPr>
        </p:nvSpPr>
        <p:spPr/>
        <p:txBody>
          <a:bodyPr/>
          <a:lstStyle/>
          <a:p>
            <a:r>
              <a:rPr lang="en-US" sz="2800" dirty="0"/>
              <a:t>ILO CONVENTION 87 </a:t>
            </a:r>
            <a:endParaRPr lang="en-ZA" sz="2800" dirty="0"/>
          </a:p>
        </p:txBody>
      </p:sp>
      <p:sp>
        <p:nvSpPr>
          <p:cNvPr id="3" name="Text Placeholder 2">
            <a:extLst>
              <a:ext uri="{FF2B5EF4-FFF2-40B4-BE49-F238E27FC236}">
                <a16:creationId xmlns:a16="http://schemas.microsoft.com/office/drawing/2014/main" id="{DEFFAA98-BF8B-4552-972C-FF72C27DE535}"/>
              </a:ext>
            </a:extLst>
          </p:cNvPr>
          <p:cNvSpPr>
            <a:spLocks noGrp="1"/>
          </p:cNvSpPr>
          <p:nvPr>
            <p:ph type="body" idx="1"/>
          </p:nvPr>
        </p:nvSpPr>
        <p:spPr>
          <a:xfrm>
            <a:off x="1" y="1600200"/>
            <a:ext cx="9748156" cy="4525962"/>
          </a:xfrm>
        </p:spPr>
        <p:txBody>
          <a:bodyPr/>
          <a:lstStyle/>
          <a:p>
            <a:pPr marL="114300" indent="0" algn="just">
              <a:buNone/>
            </a:pPr>
            <a:r>
              <a:rPr lang="en-GB" b="1" dirty="0"/>
              <a:t>Article 3 </a:t>
            </a:r>
          </a:p>
          <a:p>
            <a:pPr marL="114300" indent="0" algn="just">
              <a:buNone/>
            </a:pPr>
            <a:endParaRPr lang="en-GB" dirty="0"/>
          </a:p>
          <a:p>
            <a:pPr algn="just"/>
            <a:r>
              <a:rPr lang="en-GB" dirty="0"/>
              <a:t> protects collective rights of workers and employer’s organisations for example the right to draw up their constitutions and rules, to elect their representatives and to organise their activities without any interference from public authorities. </a:t>
            </a:r>
            <a:endParaRPr lang="en-ZA" dirty="0"/>
          </a:p>
        </p:txBody>
      </p:sp>
    </p:spTree>
    <p:extLst>
      <p:ext uri="{BB962C8B-B14F-4D97-AF65-F5344CB8AC3E}">
        <p14:creationId xmlns:p14="http://schemas.microsoft.com/office/powerpoint/2010/main" val="358890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2761-B596-4C59-9654-C1018D06D2B4}"/>
              </a:ext>
            </a:extLst>
          </p:cNvPr>
          <p:cNvSpPr>
            <a:spLocks noGrp="1"/>
          </p:cNvSpPr>
          <p:nvPr>
            <p:ph type="title"/>
          </p:nvPr>
        </p:nvSpPr>
        <p:spPr/>
        <p:txBody>
          <a:bodyPr/>
          <a:lstStyle/>
          <a:p>
            <a:r>
              <a:rPr lang="en-US" dirty="0"/>
              <a:t>ILO Convention 87 </a:t>
            </a:r>
            <a:endParaRPr lang="en-ZA" dirty="0"/>
          </a:p>
        </p:txBody>
      </p:sp>
      <p:sp>
        <p:nvSpPr>
          <p:cNvPr id="3" name="Text Placeholder 2">
            <a:extLst>
              <a:ext uri="{FF2B5EF4-FFF2-40B4-BE49-F238E27FC236}">
                <a16:creationId xmlns:a16="http://schemas.microsoft.com/office/drawing/2014/main" id="{EDCE6F85-4AA3-488B-9E02-092C66DB2ADF}"/>
              </a:ext>
            </a:extLst>
          </p:cNvPr>
          <p:cNvSpPr>
            <a:spLocks noGrp="1"/>
          </p:cNvSpPr>
          <p:nvPr>
            <p:ph type="body" idx="1"/>
          </p:nvPr>
        </p:nvSpPr>
        <p:spPr>
          <a:xfrm>
            <a:off x="495300" y="1240971"/>
            <a:ext cx="8915400" cy="4885191"/>
          </a:xfrm>
        </p:spPr>
        <p:txBody>
          <a:bodyPr/>
          <a:lstStyle/>
          <a:p>
            <a:pPr marL="114300" indent="0">
              <a:buNone/>
            </a:pPr>
            <a:r>
              <a:rPr lang="en-GB" dirty="0"/>
              <a:t>Article 5</a:t>
            </a:r>
          </a:p>
          <a:p>
            <a:pPr algn="just"/>
            <a:r>
              <a:rPr lang="en-GB" dirty="0"/>
              <a:t>Guarantees workers’ and employers’ organisations right to establish and join federations and confederations.</a:t>
            </a:r>
          </a:p>
          <a:p>
            <a:pPr marL="114300" indent="0" algn="just">
              <a:buNone/>
            </a:pPr>
            <a:endParaRPr lang="en-GB" dirty="0"/>
          </a:p>
          <a:p>
            <a:pPr algn="just"/>
            <a:r>
              <a:rPr lang="en-GB" dirty="0"/>
              <a:t>Article 8 </a:t>
            </a:r>
          </a:p>
          <a:p>
            <a:pPr marL="114300" indent="0" algn="just">
              <a:buNone/>
            </a:pPr>
            <a:r>
              <a:rPr lang="en-GB" dirty="0"/>
              <a:t>Requires workers and employers and their associations to respect the law of the land when exercising the right to FA. </a:t>
            </a:r>
            <a:endParaRPr lang="en-ZA" dirty="0"/>
          </a:p>
        </p:txBody>
      </p:sp>
    </p:spTree>
    <p:extLst>
      <p:ext uri="{BB962C8B-B14F-4D97-AF65-F5344CB8AC3E}">
        <p14:creationId xmlns:p14="http://schemas.microsoft.com/office/powerpoint/2010/main" val="268109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5EC2-B1FE-456C-863C-FE0B5DBBE68F}"/>
              </a:ext>
            </a:extLst>
          </p:cNvPr>
          <p:cNvSpPr>
            <a:spLocks noGrp="1"/>
          </p:cNvSpPr>
          <p:nvPr>
            <p:ph type="title"/>
          </p:nvPr>
        </p:nvSpPr>
        <p:spPr>
          <a:xfrm>
            <a:off x="495300" y="274637"/>
            <a:ext cx="8915400" cy="607106"/>
          </a:xfrm>
        </p:spPr>
        <p:txBody>
          <a:bodyPr/>
          <a:lstStyle/>
          <a:p>
            <a:r>
              <a:rPr lang="en-GB" sz="3200" dirty="0"/>
              <a:t>ILO Convention (98) </a:t>
            </a:r>
            <a:endParaRPr lang="en-ZA" sz="3200" dirty="0"/>
          </a:p>
        </p:txBody>
      </p:sp>
      <p:sp>
        <p:nvSpPr>
          <p:cNvPr id="3" name="Text Placeholder 2">
            <a:extLst>
              <a:ext uri="{FF2B5EF4-FFF2-40B4-BE49-F238E27FC236}">
                <a16:creationId xmlns:a16="http://schemas.microsoft.com/office/drawing/2014/main" id="{D24487F0-54E9-437B-BF4C-5EE4C5C538A8}"/>
              </a:ext>
            </a:extLst>
          </p:cNvPr>
          <p:cNvSpPr>
            <a:spLocks noGrp="1"/>
          </p:cNvSpPr>
          <p:nvPr>
            <p:ph type="body" idx="1"/>
          </p:nvPr>
        </p:nvSpPr>
        <p:spPr>
          <a:xfrm>
            <a:off x="195944" y="881743"/>
            <a:ext cx="9552214" cy="5244419"/>
          </a:xfrm>
        </p:spPr>
        <p:txBody>
          <a:bodyPr/>
          <a:lstStyle/>
          <a:p>
            <a:pPr algn="just"/>
            <a:r>
              <a:rPr lang="en-US" sz="3600" dirty="0">
                <a:latin typeface="Arial" panose="020B0604020202020204" pitchFamily="34" charset="0"/>
                <a:ea typeface="Times New Roman" panose="02020603050405020304" pitchFamily="18" charset="0"/>
              </a:rPr>
              <a:t>It complements the ILO Convention No. 87.</a:t>
            </a:r>
          </a:p>
          <a:p>
            <a:pPr algn="just"/>
            <a:r>
              <a:rPr lang="en-US" sz="3600" dirty="0"/>
              <a:t>It protects the right to organize and makes provision for the development of machinery for collective bargaining.</a:t>
            </a:r>
          </a:p>
          <a:p>
            <a:pPr marL="114300" indent="0" algn="just">
              <a:buNone/>
            </a:pPr>
            <a:endParaRPr lang="en-US" sz="3600" b="1" dirty="0"/>
          </a:p>
          <a:p>
            <a:pPr marL="114300" indent="0" algn="just">
              <a:buNone/>
            </a:pPr>
            <a:r>
              <a:rPr lang="en-US" sz="3600" b="1" dirty="0"/>
              <a:t>Article 1 </a:t>
            </a:r>
          </a:p>
          <a:p>
            <a:pPr algn="just"/>
            <a:r>
              <a:rPr lang="en-US" sz="3600" dirty="0"/>
              <a:t>protects workers against any acts of anti-union discrimination in respect of their employment</a:t>
            </a:r>
            <a:r>
              <a:rPr lang="en-US" dirty="0"/>
              <a:t>.</a:t>
            </a:r>
            <a:endParaRPr lang="en-ZA" dirty="0"/>
          </a:p>
        </p:txBody>
      </p:sp>
    </p:spTree>
    <p:extLst>
      <p:ext uri="{BB962C8B-B14F-4D97-AF65-F5344CB8AC3E}">
        <p14:creationId xmlns:p14="http://schemas.microsoft.com/office/powerpoint/2010/main" val="3512963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A7A37-9ECD-4550-9F96-2DE79C34B973}"/>
              </a:ext>
            </a:extLst>
          </p:cNvPr>
          <p:cNvSpPr>
            <a:spLocks noGrp="1"/>
          </p:cNvSpPr>
          <p:nvPr>
            <p:ph type="title"/>
          </p:nvPr>
        </p:nvSpPr>
        <p:spPr>
          <a:xfrm>
            <a:off x="359229" y="0"/>
            <a:ext cx="8915400" cy="1143000"/>
          </a:xfrm>
        </p:spPr>
        <p:txBody>
          <a:bodyPr/>
          <a:lstStyle/>
          <a:p>
            <a:r>
              <a:rPr lang="en-GB" dirty="0"/>
              <a:t>ILO Convention (98) </a:t>
            </a:r>
            <a:endParaRPr lang="en-ZA" dirty="0"/>
          </a:p>
        </p:txBody>
      </p:sp>
      <p:sp>
        <p:nvSpPr>
          <p:cNvPr id="3" name="Text Placeholder 2">
            <a:extLst>
              <a:ext uri="{FF2B5EF4-FFF2-40B4-BE49-F238E27FC236}">
                <a16:creationId xmlns:a16="http://schemas.microsoft.com/office/drawing/2014/main" id="{94C62038-9819-46E9-B9F6-76A45493E925}"/>
              </a:ext>
            </a:extLst>
          </p:cNvPr>
          <p:cNvSpPr>
            <a:spLocks noGrp="1"/>
          </p:cNvSpPr>
          <p:nvPr>
            <p:ph type="body" idx="1"/>
          </p:nvPr>
        </p:nvSpPr>
        <p:spPr>
          <a:xfrm>
            <a:off x="359229" y="1600199"/>
            <a:ext cx="9503228" cy="4539343"/>
          </a:xfrm>
        </p:spPr>
        <p:txBody>
          <a:bodyPr/>
          <a:lstStyle/>
          <a:p>
            <a:pPr marL="114300" indent="0">
              <a:buNone/>
            </a:pPr>
            <a:r>
              <a:rPr lang="en-US" dirty="0"/>
              <a:t>Article 2</a:t>
            </a:r>
          </a:p>
          <a:p>
            <a:r>
              <a:rPr lang="en-US" dirty="0"/>
              <a:t>protects workers and employers’organisations against any acts of interference by each other or each other’s agent.</a:t>
            </a:r>
          </a:p>
          <a:p>
            <a:r>
              <a:rPr lang="en-ZA" dirty="0"/>
              <a:t>Any act of anti-union discrimination during employment is prohibited.</a:t>
            </a:r>
          </a:p>
          <a:p>
            <a:r>
              <a:rPr lang="en-ZA" dirty="0"/>
              <a:t> </a:t>
            </a:r>
            <a:r>
              <a:rPr lang="en-US" dirty="0"/>
              <a:t>protects workers, workers organizations as well as employers and their organizations.</a:t>
            </a:r>
            <a:endParaRPr lang="en-ZA" dirty="0"/>
          </a:p>
          <a:p>
            <a:endParaRPr lang="en-ZA" dirty="0"/>
          </a:p>
        </p:txBody>
      </p:sp>
    </p:spTree>
    <p:extLst>
      <p:ext uri="{BB962C8B-B14F-4D97-AF65-F5344CB8AC3E}">
        <p14:creationId xmlns:p14="http://schemas.microsoft.com/office/powerpoint/2010/main" val="1468018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9AFBB-888F-4F4B-AF36-0C6D8FAFE652}"/>
              </a:ext>
            </a:extLst>
          </p:cNvPr>
          <p:cNvSpPr>
            <a:spLocks noGrp="1"/>
          </p:cNvSpPr>
          <p:nvPr>
            <p:ph type="title"/>
          </p:nvPr>
        </p:nvSpPr>
        <p:spPr/>
        <p:txBody>
          <a:bodyPr/>
          <a:lstStyle/>
          <a:p>
            <a:br>
              <a:rPr lang="en-GB" dirty="0"/>
            </a:br>
            <a:r>
              <a:rPr lang="en-GB" sz="2800" dirty="0"/>
              <a:t>States Parties’ Obligations under Conventions 87 and 98</a:t>
            </a:r>
            <a:br>
              <a:rPr lang="en-ZA" sz="2800" dirty="0"/>
            </a:br>
            <a:endParaRPr lang="en-ZA" sz="2800" dirty="0"/>
          </a:p>
        </p:txBody>
      </p:sp>
      <p:sp>
        <p:nvSpPr>
          <p:cNvPr id="3" name="Text Placeholder 2">
            <a:extLst>
              <a:ext uri="{FF2B5EF4-FFF2-40B4-BE49-F238E27FC236}">
                <a16:creationId xmlns:a16="http://schemas.microsoft.com/office/drawing/2014/main" id="{BDA4124A-5715-4357-9AD8-CF226235356D}"/>
              </a:ext>
            </a:extLst>
          </p:cNvPr>
          <p:cNvSpPr>
            <a:spLocks noGrp="1"/>
          </p:cNvSpPr>
          <p:nvPr>
            <p:ph type="body" idx="1"/>
          </p:nvPr>
        </p:nvSpPr>
        <p:spPr>
          <a:xfrm>
            <a:off x="114301" y="1600200"/>
            <a:ext cx="9519556" cy="4525962"/>
          </a:xfrm>
        </p:spPr>
        <p:txBody>
          <a:bodyPr/>
          <a:lstStyle/>
          <a:p>
            <a:pPr marL="114300" indent="0">
              <a:buNone/>
            </a:pPr>
            <a:r>
              <a:rPr lang="en-ZA" b="1" dirty="0"/>
              <a:t>State Parties obligation arises by Virtue of :</a:t>
            </a:r>
          </a:p>
          <a:p>
            <a:pPr marL="114300" indent="0">
              <a:buNone/>
            </a:pPr>
            <a:endParaRPr lang="en-ZA" b="1" dirty="0"/>
          </a:p>
          <a:p>
            <a:pPr algn="just">
              <a:buFont typeface="Wingdings" panose="05000000000000000000" pitchFamily="2" charset="2"/>
              <a:buChar char="q"/>
            </a:pPr>
            <a:r>
              <a:rPr lang="en-ZA" b="1" dirty="0"/>
              <a:t>Ratification of ILO Conventions.</a:t>
            </a:r>
            <a:r>
              <a:rPr lang="en-US" dirty="0"/>
              <a:t> (States are bound by all conventions that they ratified).</a:t>
            </a:r>
          </a:p>
          <a:p>
            <a:pPr marL="114300" indent="0" algn="just">
              <a:buNone/>
            </a:pPr>
            <a:endParaRPr lang="en-US" sz="2800" dirty="0"/>
          </a:p>
          <a:p>
            <a:pPr algn="just">
              <a:buFont typeface="Wingdings" panose="05000000000000000000" pitchFamily="2" charset="2"/>
              <a:buChar char="q"/>
            </a:pPr>
            <a:r>
              <a:rPr lang="en-ZA" sz="2800" dirty="0"/>
              <a:t>ILO membership (ILO Declaration of 1998)</a:t>
            </a:r>
          </a:p>
          <a:p>
            <a:pPr marL="114300" indent="0" algn="just">
              <a:buNone/>
            </a:pPr>
            <a:r>
              <a:rPr lang="en-ZA" sz="2800" dirty="0"/>
              <a:t> (ILO Member States are required to respect all the eight  Fundamental Labour Conventions).</a:t>
            </a:r>
          </a:p>
        </p:txBody>
      </p:sp>
    </p:spTree>
    <p:extLst>
      <p:ext uri="{BB962C8B-B14F-4D97-AF65-F5344CB8AC3E}">
        <p14:creationId xmlns:p14="http://schemas.microsoft.com/office/powerpoint/2010/main" val="420492072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17CA61088EA243BF463E6726A20A19" ma:contentTypeVersion="7" ma:contentTypeDescription="Create a new document." ma:contentTypeScope="" ma:versionID="5fa26fece4d69ee98fe06af0371dbe59">
  <xsd:schema xmlns:xsd="http://www.w3.org/2001/XMLSchema" xmlns:xs="http://www.w3.org/2001/XMLSchema" xmlns:p="http://schemas.microsoft.com/office/2006/metadata/properties" xmlns:ns3="fdfa26a9-0db1-412f-acfe-41c8d3b26fb0" targetNamespace="http://schemas.microsoft.com/office/2006/metadata/properties" ma:root="true" ma:fieldsID="b3dbdca5d6223f43d1da63d928f597e0" ns3:_="">
    <xsd:import namespace="fdfa26a9-0db1-412f-acfe-41c8d3b26fb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fa26a9-0db1-412f-acfe-41c8d3b26f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75018F-3F4E-46D1-A072-B9753CBF22CE}">
  <ds:schemaRefs>
    <ds:schemaRef ds:uri="http://schemas.microsoft.com/sharepoint/v3/contenttype/forms"/>
  </ds:schemaRefs>
</ds:datastoreItem>
</file>

<file path=customXml/itemProps2.xml><?xml version="1.0" encoding="utf-8"?>
<ds:datastoreItem xmlns:ds="http://schemas.openxmlformats.org/officeDocument/2006/customXml" ds:itemID="{1E83661B-027C-43A2-AFF1-08D9B14BFD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fa26a9-0db1-412f-acfe-41c8d3b26f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727413-6370-4D16-9EF1-5FBA8D7D11D3}">
  <ds:schemaRef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purl.org/dc/dcmitype/"/>
    <ds:schemaRef ds:uri="fdfa26a9-0db1-412f-acfe-41c8d3b26fb0"/>
    <ds:schemaRef ds:uri="http://www.w3.org/XML/1998/namespace"/>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1604</TotalTime>
  <Words>2190</Words>
  <Application>Microsoft Office PowerPoint</Application>
  <PresentationFormat>A4 Paper (210x297 mm)</PresentationFormat>
  <Paragraphs>248</Paragraphs>
  <Slides>44</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Wingdings</vt:lpstr>
      <vt:lpstr>Calibri</vt:lpstr>
      <vt:lpstr>Arial</vt:lpstr>
      <vt:lpstr>Office Theme</vt:lpstr>
      <vt:lpstr>2_Custom Design</vt:lpstr>
      <vt:lpstr>The State of Freedom of Association and Collective Bargaining in SADC Countries  ILO Centenary Celebration 4 - 5 October 2019   </vt:lpstr>
      <vt:lpstr>OVERVIEW OF THE PRESENTATION</vt:lpstr>
      <vt:lpstr>ILO CONVENTIONS OF FA &amp; CB</vt:lpstr>
      <vt:lpstr>ILO CONVENTION 87 </vt:lpstr>
      <vt:lpstr>ILO CONVENTION 87 </vt:lpstr>
      <vt:lpstr>ILO Convention 87 </vt:lpstr>
      <vt:lpstr>ILO Convention (98) </vt:lpstr>
      <vt:lpstr>ILO Convention (98) </vt:lpstr>
      <vt:lpstr> States Parties’ Obligations under Conventions 87 and 98 </vt:lpstr>
      <vt:lpstr> STATES PARTIES’ OBLIGATIONS UNDER CONVENTIONS 87 AND 98 </vt:lpstr>
      <vt:lpstr>RELAVENCY  OF INTERNATIONAL LAW IN DOMESTIC LAW</vt:lpstr>
      <vt:lpstr>RELATIONSHIP BETWEEN INTERNATIONAL LAW AND DOMESTIC LAW</vt:lpstr>
      <vt:lpstr>SADC: A BRIEF OVERVIEW</vt:lpstr>
      <vt:lpstr>SADC: A BRIEF OVERVIEW</vt:lpstr>
      <vt:lpstr>CHARTER OF FUNDAMENTAL SOCIAL RIGHTS IN SADC) </vt:lpstr>
      <vt:lpstr>CHARTER OF FUNDAMENTAL SOCIAL RIGHTS IN SADC</vt:lpstr>
      <vt:lpstr>SADC PROTOCOL ON EMPLOYMENT AND LABOUR </vt:lpstr>
      <vt:lpstr>SADC MEMBER STATES’ COMPLIANCE WITH ILO CONVENTIONS (87 AND 98</vt:lpstr>
      <vt:lpstr> OBLIGATION TO PROTECT AND  PROMOTE WORKERS RIGHT  TO FA AND CB. </vt:lpstr>
      <vt:lpstr>THE OBLIGATION TO REPORT TO THE ILO SUPERVISORY BODIES ON COMPLIANCE WITH THE FA AND CB STANDARDS</vt:lpstr>
      <vt:lpstr> COMMON  VIOLATION OF FA &amp; CB IN SADC MEMBER STATES</vt:lpstr>
      <vt:lpstr>COMMON CASES OF VIOLATION IN SADC</vt:lpstr>
      <vt:lpstr> COMMON CASES OF VIOLATION IN SADC</vt:lpstr>
      <vt:lpstr> RECOMMENDATIONS </vt:lpstr>
      <vt:lpstr>RECOMMENDATIONS </vt:lpstr>
      <vt:lpstr> RECOMMENDATIONS FOR SADC MEMBER STATES  </vt:lpstr>
      <vt:lpstr>RECOMMENDATIONS FOR SADC MEMBER STATES</vt:lpstr>
      <vt:lpstr>RECOMMENDATIONS FOR SADC MEMBER STATES</vt:lpstr>
      <vt:lpstr>RECOMMENDATIONS FOR SADC MEMBER STATES</vt:lpstr>
      <vt:lpstr>RECOMMENDATIONS FOR SADC MEMBER STATES</vt:lpstr>
      <vt:lpstr>RECOMMENDATIONS FOR SADC MEMBER STATES</vt:lpstr>
      <vt:lpstr>RECOMMENDATIONS FOR SADC</vt:lpstr>
      <vt:lpstr>RECOMMENDATIONS FOR SADC</vt:lpstr>
      <vt:lpstr>RECOMMENDATIONS FOR SADC</vt:lpstr>
      <vt:lpstr>RECOMMENDATIONS FOR THE ILO</vt:lpstr>
      <vt:lpstr>RECOMMENDATIONS FOR THE ILO</vt:lpstr>
      <vt:lpstr>RECOMMENDATIONS FOR THE ILO</vt:lpstr>
      <vt:lpstr>  RECOMMENDATIONS FOR EMPLOYERS AND EMPLOYERS’ ORGANISATIONS </vt:lpstr>
      <vt:lpstr> RECOMMENDATIONS FOR EMPLOYERS AND EMPLOYERS’ ORGANISATIONS</vt:lpstr>
      <vt:lpstr> RECOMMENDATIONS FOR WORKERS AND TUS </vt:lpstr>
      <vt:lpstr> RECOMMENDATIONS FOR WORKERS AND TUS </vt:lpstr>
      <vt:lpstr>RECOMMENDATIONS FOR WORKERS AND TUS</vt:lpstr>
      <vt:lpstr>Recommendations for Workers and TUs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LLB Research Methodology Students Indaba  2019</dc:title>
  <dc:creator>Budeli, Mpfari</dc:creator>
  <cp:lastModifiedBy>Budeli, Mpfari</cp:lastModifiedBy>
  <cp:revision>143</cp:revision>
  <dcterms:modified xsi:type="dcterms:W3CDTF">2019-10-04T10:53:14Z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0x010100A917CA61088EA243BF463E6726A20A19</vt:lpwstr>
  </property>
</Properties>
</file>