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22"/>
  </p:notesMasterIdLst>
  <p:handoutMasterIdLst>
    <p:handoutMasterId r:id="rId23"/>
  </p:handoutMasterIdLst>
  <p:sldIdLst>
    <p:sldId id="448" r:id="rId2"/>
    <p:sldId id="582" r:id="rId3"/>
    <p:sldId id="580" r:id="rId4"/>
    <p:sldId id="583" r:id="rId5"/>
    <p:sldId id="584" r:id="rId6"/>
    <p:sldId id="586" r:id="rId7"/>
    <p:sldId id="585" r:id="rId8"/>
    <p:sldId id="587" r:id="rId9"/>
    <p:sldId id="588" r:id="rId10"/>
    <p:sldId id="590" r:id="rId11"/>
    <p:sldId id="589" r:id="rId12"/>
    <p:sldId id="592" r:id="rId13"/>
    <p:sldId id="591" r:id="rId14"/>
    <p:sldId id="593" r:id="rId15"/>
    <p:sldId id="594" r:id="rId16"/>
    <p:sldId id="596" r:id="rId17"/>
    <p:sldId id="595" r:id="rId18"/>
    <p:sldId id="597" r:id="rId19"/>
    <p:sldId id="599" r:id="rId20"/>
    <p:sldId id="598" r:id="rId21"/>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1" userDrawn="1">
          <p15:clr>
            <a:srgbClr val="A4A3A4"/>
          </p15:clr>
        </p15:guide>
        <p15:guide id="2" pos="39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011"/>
    <a:srgbClr val="1C1AFF"/>
    <a:srgbClr val="F10202"/>
    <a:srgbClr val="F104AB"/>
    <a:srgbClr val="D582F1"/>
    <a:srgbClr val="5AF114"/>
    <a:srgbClr val="D7153A"/>
    <a:srgbClr val="DB5C1E"/>
    <a:srgbClr val="A90D32"/>
    <a:srgbClr val="003B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86430" autoAdjust="0"/>
  </p:normalViewPr>
  <p:slideViewPr>
    <p:cSldViewPr snapToGrid="0" snapToObjects="1">
      <p:cViewPr varScale="1">
        <p:scale>
          <a:sx n="126" d="100"/>
          <a:sy n="126" d="100"/>
        </p:scale>
        <p:origin x="1656" y="108"/>
      </p:cViewPr>
      <p:guideLst>
        <p:guide orient="horz" pos="1141"/>
        <p:guide pos="3977"/>
      </p:guideLst>
    </p:cSldViewPr>
  </p:slideViewPr>
  <p:outlineViewPr>
    <p:cViewPr>
      <p:scale>
        <a:sx n="33" d="100"/>
        <a:sy n="33" d="100"/>
      </p:scale>
      <p:origin x="0" y="-24752"/>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6661" tIns="48331" rIns="96661" bIns="48331" rtlCol="0"/>
          <a:lstStyle>
            <a:lvl1pPr algn="r">
              <a:defRPr sz="1300"/>
            </a:lvl1pPr>
          </a:lstStyle>
          <a:p>
            <a:fld id="{0F38E45B-CD45-DB43-B9CA-B0EA5A1A9A55}" type="datetimeFigureOut">
              <a:rPr lang="en-US" smtClean="0"/>
              <a:pPr/>
              <a:t>10/1/2019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6661" tIns="48331" rIns="96661" bIns="48331" rtlCol="0" anchor="b"/>
          <a:lstStyle>
            <a:lvl1pPr algn="r">
              <a:defRPr sz="1300"/>
            </a:lvl1pPr>
          </a:lstStyle>
          <a:p>
            <a:fld id="{220522AD-C32C-EC45-89BD-90F6C8C950E4}" type="slidenum">
              <a:rPr lang="en-US" smtClean="0"/>
              <a:pPr/>
              <a:t>‹#›</a:t>
            </a:fld>
            <a:endParaRPr lang="en-US"/>
          </a:p>
        </p:txBody>
      </p:sp>
    </p:spTree>
    <p:extLst>
      <p:ext uri="{BB962C8B-B14F-4D97-AF65-F5344CB8AC3E}">
        <p14:creationId xmlns:p14="http://schemas.microsoft.com/office/powerpoint/2010/main" val="3240588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6661" tIns="48331" rIns="96661" bIns="48331" rtlCol="0"/>
          <a:lstStyle>
            <a:lvl1pPr algn="r">
              <a:defRPr sz="1300"/>
            </a:lvl1pPr>
          </a:lstStyle>
          <a:p>
            <a:fld id="{3D9B6C66-2845-874B-8756-D93FA2E4F942}" type="datetimeFigureOut">
              <a:rPr lang="en-US" smtClean="0"/>
              <a:pPr/>
              <a:t>10/1/2019</a:t>
            </a:fld>
            <a:endParaRPr lang="en-US"/>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6661" tIns="48331" rIns="96661" bIns="48331" rtlCol="0" anchor="b"/>
          <a:lstStyle>
            <a:lvl1pPr algn="r">
              <a:defRPr sz="1300"/>
            </a:lvl1pPr>
          </a:lstStyle>
          <a:p>
            <a:fld id="{7928E049-3220-D446-94AA-4A1DA0AFD76A}" type="slidenum">
              <a:rPr lang="en-US" smtClean="0"/>
              <a:pPr/>
              <a:t>‹#›</a:t>
            </a:fld>
            <a:endParaRPr lang="en-US"/>
          </a:p>
        </p:txBody>
      </p:sp>
    </p:spTree>
    <p:extLst>
      <p:ext uri="{BB962C8B-B14F-4D97-AF65-F5344CB8AC3E}">
        <p14:creationId xmlns:p14="http://schemas.microsoft.com/office/powerpoint/2010/main" val="218712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a:t>
            </a:fld>
            <a:endParaRPr lang="en-US"/>
          </a:p>
        </p:txBody>
      </p:sp>
    </p:spTree>
    <p:extLst>
      <p:ext uri="{BB962C8B-B14F-4D97-AF65-F5344CB8AC3E}">
        <p14:creationId xmlns:p14="http://schemas.microsoft.com/office/powerpoint/2010/main" val="271319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10</a:t>
            </a:fld>
            <a:endParaRPr lang="en-US"/>
          </a:p>
        </p:txBody>
      </p:sp>
    </p:spTree>
    <p:extLst>
      <p:ext uri="{BB962C8B-B14F-4D97-AF65-F5344CB8AC3E}">
        <p14:creationId xmlns:p14="http://schemas.microsoft.com/office/powerpoint/2010/main" val="101155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11</a:t>
            </a:fld>
            <a:endParaRPr lang="en-US"/>
          </a:p>
        </p:txBody>
      </p:sp>
    </p:spTree>
    <p:extLst>
      <p:ext uri="{BB962C8B-B14F-4D97-AF65-F5344CB8AC3E}">
        <p14:creationId xmlns:p14="http://schemas.microsoft.com/office/powerpoint/2010/main" val="323963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12</a:t>
            </a:fld>
            <a:endParaRPr lang="en-US"/>
          </a:p>
        </p:txBody>
      </p:sp>
    </p:spTree>
    <p:extLst>
      <p:ext uri="{BB962C8B-B14F-4D97-AF65-F5344CB8AC3E}">
        <p14:creationId xmlns:p14="http://schemas.microsoft.com/office/powerpoint/2010/main" val="281333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13</a:t>
            </a:fld>
            <a:endParaRPr lang="en-US"/>
          </a:p>
        </p:txBody>
      </p:sp>
    </p:spTree>
    <p:extLst>
      <p:ext uri="{BB962C8B-B14F-4D97-AF65-F5344CB8AC3E}">
        <p14:creationId xmlns:p14="http://schemas.microsoft.com/office/powerpoint/2010/main" val="154827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14</a:t>
            </a:fld>
            <a:endParaRPr lang="en-US"/>
          </a:p>
        </p:txBody>
      </p:sp>
    </p:spTree>
    <p:extLst>
      <p:ext uri="{BB962C8B-B14F-4D97-AF65-F5344CB8AC3E}">
        <p14:creationId xmlns:p14="http://schemas.microsoft.com/office/powerpoint/2010/main" val="90810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15</a:t>
            </a:fld>
            <a:endParaRPr lang="en-US"/>
          </a:p>
        </p:txBody>
      </p:sp>
    </p:spTree>
    <p:extLst>
      <p:ext uri="{BB962C8B-B14F-4D97-AF65-F5344CB8AC3E}">
        <p14:creationId xmlns:p14="http://schemas.microsoft.com/office/powerpoint/2010/main" val="220820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16</a:t>
            </a:fld>
            <a:endParaRPr lang="en-US"/>
          </a:p>
        </p:txBody>
      </p:sp>
    </p:spTree>
    <p:extLst>
      <p:ext uri="{BB962C8B-B14F-4D97-AF65-F5344CB8AC3E}">
        <p14:creationId xmlns:p14="http://schemas.microsoft.com/office/powerpoint/2010/main" val="25130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17</a:t>
            </a:fld>
            <a:endParaRPr lang="en-US"/>
          </a:p>
        </p:txBody>
      </p:sp>
    </p:spTree>
    <p:extLst>
      <p:ext uri="{BB962C8B-B14F-4D97-AF65-F5344CB8AC3E}">
        <p14:creationId xmlns:p14="http://schemas.microsoft.com/office/powerpoint/2010/main" val="253014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18</a:t>
            </a:fld>
            <a:endParaRPr lang="en-US"/>
          </a:p>
        </p:txBody>
      </p:sp>
    </p:spTree>
    <p:extLst>
      <p:ext uri="{BB962C8B-B14F-4D97-AF65-F5344CB8AC3E}">
        <p14:creationId xmlns:p14="http://schemas.microsoft.com/office/powerpoint/2010/main" val="265370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19</a:t>
            </a:fld>
            <a:endParaRPr lang="en-US"/>
          </a:p>
        </p:txBody>
      </p:sp>
    </p:spTree>
    <p:extLst>
      <p:ext uri="{BB962C8B-B14F-4D97-AF65-F5344CB8AC3E}">
        <p14:creationId xmlns:p14="http://schemas.microsoft.com/office/powerpoint/2010/main" val="131507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2</a:t>
            </a:fld>
            <a:endParaRPr lang="en-US"/>
          </a:p>
        </p:txBody>
      </p:sp>
    </p:spTree>
    <p:extLst>
      <p:ext uri="{BB962C8B-B14F-4D97-AF65-F5344CB8AC3E}">
        <p14:creationId xmlns:p14="http://schemas.microsoft.com/office/powerpoint/2010/main" val="197553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8E049-3220-D446-94AA-4A1DA0AFD76A}" type="slidenum">
              <a:rPr lang="en-US" smtClean="0"/>
              <a:pPr/>
              <a:t>20</a:t>
            </a:fld>
            <a:endParaRPr lang="en-US"/>
          </a:p>
        </p:txBody>
      </p:sp>
    </p:spTree>
    <p:extLst>
      <p:ext uri="{BB962C8B-B14F-4D97-AF65-F5344CB8AC3E}">
        <p14:creationId xmlns:p14="http://schemas.microsoft.com/office/powerpoint/2010/main" val="395571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3</a:t>
            </a:fld>
            <a:endParaRPr lang="en-US"/>
          </a:p>
        </p:txBody>
      </p:sp>
    </p:spTree>
    <p:extLst>
      <p:ext uri="{BB962C8B-B14F-4D97-AF65-F5344CB8AC3E}">
        <p14:creationId xmlns:p14="http://schemas.microsoft.com/office/powerpoint/2010/main" val="362235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4</a:t>
            </a:fld>
            <a:endParaRPr lang="en-US"/>
          </a:p>
        </p:txBody>
      </p:sp>
    </p:spTree>
    <p:extLst>
      <p:ext uri="{BB962C8B-B14F-4D97-AF65-F5344CB8AC3E}">
        <p14:creationId xmlns:p14="http://schemas.microsoft.com/office/powerpoint/2010/main" val="221110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5</a:t>
            </a:fld>
            <a:endParaRPr lang="en-US"/>
          </a:p>
        </p:txBody>
      </p:sp>
    </p:spTree>
    <p:extLst>
      <p:ext uri="{BB962C8B-B14F-4D97-AF65-F5344CB8AC3E}">
        <p14:creationId xmlns:p14="http://schemas.microsoft.com/office/powerpoint/2010/main" val="281912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6</a:t>
            </a:fld>
            <a:endParaRPr lang="en-US"/>
          </a:p>
        </p:txBody>
      </p:sp>
    </p:spTree>
    <p:extLst>
      <p:ext uri="{BB962C8B-B14F-4D97-AF65-F5344CB8AC3E}">
        <p14:creationId xmlns:p14="http://schemas.microsoft.com/office/powerpoint/2010/main" val="224757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7</a:t>
            </a:fld>
            <a:endParaRPr lang="en-US"/>
          </a:p>
        </p:txBody>
      </p:sp>
    </p:spTree>
    <p:extLst>
      <p:ext uri="{BB962C8B-B14F-4D97-AF65-F5344CB8AC3E}">
        <p14:creationId xmlns:p14="http://schemas.microsoft.com/office/powerpoint/2010/main" val="239930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8</a:t>
            </a:fld>
            <a:endParaRPr lang="en-US"/>
          </a:p>
        </p:txBody>
      </p:sp>
    </p:spTree>
    <p:extLst>
      <p:ext uri="{BB962C8B-B14F-4D97-AF65-F5344CB8AC3E}">
        <p14:creationId xmlns:p14="http://schemas.microsoft.com/office/powerpoint/2010/main" val="423142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8E049-3220-D446-94AA-4A1DA0AFD76A}" type="slidenum">
              <a:rPr lang="en-US" smtClean="0"/>
              <a:pPr/>
              <a:t>9</a:t>
            </a:fld>
            <a:endParaRPr lang="en-US"/>
          </a:p>
        </p:txBody>
      </p:sp>
    </p:spTree>
    <p:extLst>
      <p:ext uri="{BB962C8B-B14F-4D97-AF65-F5344CB8AC3E}">
        <p14:creationId xmlns:p14="http://schemas.microsoft.com/office/powerpoint/2010/main" val="159379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1DBC1A-50E3-4BCC-BBC1-F1B50F876C5B}" type="datetimeFigureOut">
              <a:rPr lang="en-ZA" smtClean="0"/>
              <a:t>2019/10/01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57169314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DBC1A-50E3-4BCC-BBC1-F1B50F876C5B}" type="datetimeFigureOut">
              <a:rPr lang="en-ZA" smtClean="0"/>
              <a:t>2019/10/01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248434700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DBC1A-50E3-4BCC-BBC1-F1B50F876C5B}" type="datetimeFigureOut">
              <a:rPr lang="en-ZA" smtClean="0"/>
              <a:t>2019/10/01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20620342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1">
    <p:spTree>
      <p:nvGrpSpPr>
        <p:cNvPr id="1" name=""/>
        <p:cNvGrpSpPr/>
        <p:nvPr/>
      </p:nvGrpSpPr>
      <p:grpSpPr>
        <a:xfrm>
          <a:off x="0" y="0"/>
          <a:ext cx="0" cy="0"/>
          <a:chOff x="0" y="0"/>
          <a:chExt cx="0" cy="0"/>
        </a:xfrm>
      </p:grpSpPr>
      <p:sp>
        <p:nvSpPr>
          <p:cNvPr id="14" name="Rectangle 13"/>
          <p:cNvSpPr/>
          <p:nvPr userDrawn="1"/>
        </p:nvSpPr>
        <p:spPr>
          <a:xfrm>
            <a:off x="2520363" y="-14205"/>
            <a:ext cx="3864527" cy="2625726"/>
          </a:xfrm>
          <a:prstGeom prst="rect">
            <a:avLst/>
          </a:prstGeom>
          <a:solidFill>
            <a:srgbClr val="A90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ectangle 40"/>
          <p:cNvSpPr/>
          <p:nvPr userDrawn="1"/>
        </p:nvSpPr>
        <p:spPr>
          <a:xfrm>
            <a:off x="0" y="1289134"/>
            <a:ext cx="3822111" cy="385436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3" name="Straight Connector 42"/>
          <p:cNvCxnSpPr/>
          <p:nvPr userDrawn="1"/>
        </p:nvCxnSpPr>
        <p:spPr>
          <a:xfrm>
            <a:off x="4169774" y="1274183"/>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872" y="4702914"/>
            <a:ext cx="2141491" cy="241319"/>
          </a:xfrm>
          <a:prstGeom prst="rect">
            <a:avLst/>
          </a:prstGeom>
        </p:spPr>
      </p:pic>
      <p:sp>
        <p:nvSpPr>
          <p:cNvPr id="45" name="Text Placeholder 4"/>
          <p:cNvSpPr>
            <a:spLocks noGrp="1"/>
          </p:cNvSpPr>
          <p:nvPr>
            <p:ph type="body" sz="quarter" idx="16" hasCustomPrompt="1"/>
          </p:nvPr>
        </p:nvSpPr>
        <p:spPr>
          <a:xfrm>
            <a:off x="346316" y="2963764"/>
            <a:ext cx="3471885"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46" name="Text Placeholder 4"/>
          <p:cNvSpPr>
            <a:spLocks noGrp="1"/>
          </p:cNvSpPr>
          <p:nvPr>
            <p:ph type="body" sz="quarter" idx="18" hasCustomPrompt="1"/>
          </p:nvPr>
        </p:nvSpPr>
        <p:spPr>
          <a:xfrm>
            <a:off x="366122" y="4083638"/>
            <a:ext cx="3452079"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sp>
        <p:nvSpPr>
          <p:cNvPr id="47" name="Picture Placeholder 3"/>
          <p:cNvSpPr>
            <a:spLocks noGrp="1"/>
          </p:cNvSpPr>
          <p:nvPr>
            <p:ph type="pic" sz="quarter" idx="14" hasCustomPrompt="1"/>
          </p:nvPr>
        </p:nvSpPr>
        <p:spPr>
          <a:xfrm>
            <a:off x="3815316" y="-23197"/>
            <a:ext cx="5358858" cy="5170425"/>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614900 w 9192616"/>
              <a:gd name="connsiteY5" fmla="*/ 3862937 h 5185518"/>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393401 w 9192616"/>
              <a:gd name="connsiteY5" fmla="*/ 3852858 h 5185518"/>
              <a:gd name="connsiteX0" fmla="*/ 6418169 w 9188909"/>
              <a:gd name="connsiteY0" fmla="*/ 0 h 5185518"/>
              <a:gd name="connsiteX1" fmla="*/ 9188909 w 9188909"/>
              <a:gd name="connsiteY1" fmla="*/ 23751 h 5185518"/>
              <a:gd name="connsiteX2" fmla="*/ 9176241 w 9188909"/>
              <a:gd name="connsiteY2" fmla="*/ 5185024 h 5185518"/>
              <a:gd name="connsiteX3" fmla="*/ 0 w 9188909"/>
              <a:gd name="connsiteY3" fmla="*/ 5185518 h 5185518"/>
              <a:gd name="connsiteX4" fmla="*/ 4124393 w 9188909"/>
              <a:gd name="connsiteY4" fmla="*/ 2815129 h 5185518"/>
              <a:gd name="connsiteX5" fmla="*/ 6389694 w 9188909"/>
              <a:gd name="connsiteY5" fmla="*/ 3852858 h 5185518"/>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582207 w 5352947"/>
              <a:gd name="connsiteY0" fmla="*/ 0 h 5205678"/>
              <a:gd name="connsiteX1" fmla="*/ 5352947 w 5352947"/>
              <a:gd name="connsiteY1" fmla="*/ 23751 h 5205678"/>
              <a:gd name="connsiteX2" fmla="*/ 5340279 w 5352947"/>
              <a:gd name="connsiteY2" fmla="*/ 5185024 h 5205678"/>
              <a:gd name="connsiteX3" fmla="*/ 0 w 5352947"/>
              <a:gd name="connsiteY3" fmla="*/ 5205678 h 5205678"/>
              <a:gd name="connsiteX4" fmla="*/ 288431 w 5352947"/>
              <a:gd name="connsiteY4" fmla="*/ 2815129 h 5205678"/>
              <a:gd name="connsiteX5" fmla="*/ 2553732 w 535294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63792 w 536300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43063 w 5363007"/>
              <a:gd name="connsiteY5" fmla="*/ 2699063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59646 w 5363007"/>
              <a:gd name="connsiteY5" fmla="*/ 2640959 h 5205678"/>
              <a:gd name="connsiteX0" fmla="*/ 2542519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4484 w 5363007"/>
              <a:gd name="connsiteY2" fmla="*/ 516542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6078"/>
              <a:gd name="connsiteX1" fmla="*/ 5363007 w 5363007"/>
              <a:gd name="connsiteY1" fmla="*/ 0 h 5186078"/>
              <a:gd name="connsiteX2" fmla="*/ 5354484 w 5363007"/>
              <a:gd name="connsiteY2" fmla="*/ 5165423 h 5186078"/>
              <a:gd name="connsiteX3" fmla="*/ 5915 w 5363007"/>
              <a:gd name="connsiteY3" fmla="*/ 5186078 h 5186078"/>
              <a:gd name="connsiteX4" fmla="*/ 0 w 5363007"/>
              <a:gd name="connsiteY4" fmla="*/ 2621214 h 5186078"/>
              <a:gd name="connsiteX5" fmla="*/ 2559646 w 5363007"/>
              <a:gd name="connsiteY5" fmla="*/ 2617208 h 5186078"/>
              <a:gd name="connsiteX0" fmla="*/ 2562236 w 5366140"/>
              <a:gd name="connsiteY0" fmla="*/ 5301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76551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33604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52692 w 5366140"/>
              <a:gd name="connsiteY0" fmla="*/ 0 h 5177880"/>
              <a:gd name="connsiteX1" fmla="*/ 5366140 w 5366140"/>
              <a:gd name="connsiteY1" fmla="*/ 4253 h 5177880"/>
              <a:gd name="connsiteX2" fmla="*/ 5357617 w 5366140"/>
              <a:gd name="connsiteY2" fmla="*/ 5169676 h 5177880"/>
              <a:gd name="connsiteX3" fmla="*/ 756 w 5366140"/>
              <a:gd name="connsiteY3" fmla="*/ 5177880 h 5177880"/>
              <a:gd name="connsiteX4" fmla="*/ 3133 w 5366140"/>
              <a:gd name="connsiteY4" fmla="*/ 2625467 h 5177880"/>
              <a:gd name="connsiteX5" fmla="*/ 2562779 w 5366140"/>
              <a:gd name="connsiteY5" fmla="*/ 2621461 h 5177880"/>
              <a:gd name="connsiteX0" fmla="*/ 2576551 w 5366140"/>
              <a:gd name="connsiteY0" fmla="*/ 0 h 5187435"/>
              <a:gd name="connsiteX1" fmla="*/ 5366140 w 5366140"/>
              <a:gd name="connsiteY1" fmla="*/ 13808 h 5187435"/>
              <a:gd name="connsiteX2" fmla="*/ 5357617 w 5366140"/>
              <a:gd name="connsiteY2" fmla="*/ 5179231 h 5187435"/>
              <a:gd name="connsiteX3" fmla="*/ 756 w 5366140"/>
              <a:gd name="connsiteY3" fmla="*/ 5187435 h 5187435"/>
              <a:gd name="connsiteX4" fmla="*/ 3133 w 5366140"/>
              <a:gd name="connsiteY4" fmla="*/ 2635022 h 5187435"/>
              <a:gd name="connsiteX5" fmla="*/ 2562779 w 5366140"/>
              <a:gd name="connsiteY5" fmla="*/ 2631016 h 5187435"/>
              <a:gd name="connsiteX0" fmla="*/ 2562235 w 5366140"/>
              <a:gd name="connsiteY0" fmla="*/ 0 h 5192213"/>
              <a:gd name="connsiteX1" fmla="*/ 5366140 w 5366140"/>
              <a:gd name="connsiteY1" fmla="*/ 18586 h 5192213"/>
              <a:gd name="connsiteX2" fmla="*/ 5357617 w 5366140"/>
              <a:gd name="connsiteY2" fmla="*/ 5184009 h 5192213"/>
              <a:gd name="connsiteX3" fmla="*/ 756 w 5366140"/>
              <a:gd name="connsiteY3" fmla="*/ 5192213 h 5192213"/>
              <a:gd name="connsiteX4" fmla="*/ 3133 w 5366140"/>
              <a:gd name="connsiteY4" fmla="*/ 2639800 h 5192213"/>
              <a:gd name="connsiteX5" fmla="*/ 2562779 w 5366140"/>
              <a:gd name="connsiteY5" fmla="*/ 2635794 h 5192213"/>
              <a:gd name="connsiteX0" fmla="*/ 2562235 w 5366140"/>
              <a:gd name="connsiteY0" fmla="*/ 30 h 5192243"/>
              <a:gd name="connsiteX1" fmla="*/ 2575169 w 5366140"/>
              <a:gd name="connsiteY1" fmla="*/ 20995 h 5192243"/>
              <a:gd name="connsiteX2" fmla="*/ 5366140 w 5366140"/>
              <a:gd name="connsiteY2" fmla="*/ 18616 h 5192243"/>
              <a:gd name="connsiteX3" fmla="*/ 5357617 w 5366140"/>
              <a:gd name="connsiteY3" fmla="*/ 5184039 h 5192243"/>
              <a:gd name="connsiteX4" fmla="*/ 756 w 5366140"/>
              <a:gd name="connsiteY4" fmla="*/ 5192243 h 5192243"/>
              <a:gd name="connsiteX5" fmla="*/ 3133 w 5366140"/>
              <a:gd name="connsiteY5" fmla="*/ 2639830 h 5192243"/>
              <a:gd name="connsiteX6" fmla="*/ 2562779 w 5366140"/>
              <a:gd name="connsiteY6" fmla="*/ 2635824 h 5192243"/>
              <a:gd name="connsiteX0" fmla="*/ 2559102 w 5363007"/>
              <a:gd name="connsiteY0" fmla="*/ 30 h 5189855"/>
              <a:gd name="connsiteX1" fmla="*/ 2572036 w 5363007"/>
              <a:gd name="connsiteY1" fmla="*/ 20995 h 5189855"/>
              <a:gd name="connsiteX2" fmla="*/ 5363007 w 5363007"/>
              <a:gd name="connsiteY2" fmla="*/ 18616 h 5189855"/>
              <a:gd name="connsiteX3" fmla="*/ 5354484 w 5363007"/>
              <a:gd name="connsiteY3" fmla="*/ 5184039 h 5189855"/>
              <a:gd name="connsiteX4" fmla="*/ 4782 w 5363007"/>
              <a:gd name="connsiteY4" fmla="*/ 5189855 h 5189855"/>
              <a:gd name="connsiteX5" fmla="*/ 0 w 5363007"/>
              <a:gd name="connsiteY5" fmla="*/ 2639830 h 5189855"/>
              <a:gd name="connsiteX6" fmla="*/ 2559646 w 5363007"/>
              <a:gd name="connsiteY6" fmla="*/ 2635824 h 5189855"/>
              <a:gd name="connsiteX0" fmla="*/ 2559102 w 5363007"/>
              <a:gd name="connsiteY0" fmla="*/ 30 h 5185078"/>
              <a:gd name="connsiteX1" fmla="*/ 2572036 w 5363007"/>
              <a:gd name="connsiteY1" fmla="*/ 20995 h 5185078"/>
              <a:gd name="connsiteX2" fmla="*/ 5363007 w 5363007"/>
              <a:gd name="connsiteY2" fmla="*/ 18616 h 5185078"/>
              <a:gd name="connsiteX3" fmla="*/ 5354484 w 5363007"/>
              <a:gd name="connsiteY3" fmla="*/ 5184039 h 5185078"/>
              <a:gd name="connsiteX4" fmla="*/ 2397 w 5363007"/>
              <a:gd name="connsiteY4" fmla="*/ 5185078 h 5185078"/>
              <a:gd name="connsiteX5" fmla="*/ 0 w 5363007"/>
              <a:gd name="connsiteY5" fmla="*/ 2639830 h 5185078"/>
              <a:gd name="connsiteX6" fmla="*/ 2559646 w 5363007"/>
              <a:gd name="connsiteY6" fmla="*/ 2635824 h 5185078"/>
              <a:gd name="connsiteX0" fmla="*/ 2557327 w 5361232"/>
              <a:gd name="connsiteY0" fmla="*/ 30 h 5185078"/>
              <a:gd name="connsiteX1" fmla="*/ 2570261 w 5361232"/>
              <a:gd name="connsiteY1" fmla="*/ 20995 h 5185078"/>
              <a:gd name="connsiteX2" fmla="*/ 5361232 w 5361232"/>
              <a:gd name="connsiteY2" fmla="*/ 18616 h 5185078"/>
              <a:gd name="connsiteX3" fmla="*/ 5352709 w 5361232"/>
              <a:gd name="connsiteY3" fmla="*/ 5184039 h 5185078"/>
              <a:gd name="connsiteX4" fmla="*/ 622 w 5361232"/>
              <a:gd name="connsiteY4" fmla="*/ 5185078 h 5185078"/>
              <a:gd name="connsiteX5" fmla="*/ 5382 w 5361232"/>
              <a:gd name="connsiteY5" fmla="*/ 2639830 h 5185078"/>
              <a:gd name="connsiteX6" fmla="*/ 2557871 w 5361232"/>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7442 h 5185078"/>
              <a:gd name="connsiteX6" fmla="*/ 2559647 w 5363008"/>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49385 h 5185078"/>
              <a:gd name="connsiteX6" fmla="*/ 2559647 w 5363008"/>
              <a:gd name="connsiteY6" fmla="*/ 2635824 h 5185078"/>
              <a:gd name="connsiteX0" fmla="*/ 2557111 w 5361016"/>
              <a:gd name="connsiteY0" fmla="*/ 30 h 5185078"/>
              <a:gd name="connsiteX1" fmla="*/ 2570045 w 5361016"/>
              <a:gd name="connsiteY1" fmla="*/ 20995 h 5185078"/>
              <a:gd name="connsiteX2" fmla="*/ 5361016 w 5361016"/>
              <a:gd name="connsiteY2" fmla="*/ 18616 h 5185078"/>
              <a:gd name="connsiteX3" fmla="*/ 5352493 w 5361016"/>
              <a:gd name="connsiteY3" fmla="*/ 5184039 h 5185078"/>
              <a:gd name="connsiteX4" fmla="*/ 406 w 5361016"/>
              <a:gd name="connsiteY4" fmla="*/ 5185078 h 5185078"/>
              <a:gd name="connsiteX5" fmla="*/ 12324 w 5361016"/>
              <a:gd name="connsiteY5" fmla="*/ 2642221 h 5185078"/>
              <a:gd name="connsiteX6" fmla="*/ 2557655 w 5361016"/>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9833 h 5185078"/>
              <a:gd name="connsiteX6" fmla="*/ 2559647 w 5363008"/>
              <a:gd name="connsiteY6" fmla="*/ 2635824 h 5185078"/>
              <a:gd name="connsiteX0" fmla="*/ 2557462 w 5361367"/>
              <a:gd name="connsiteY0" fmla="*/ 30 h 5185078"/>
              <a:gd name="connsiteX1" fmla="*/ 2570396 w 5361367"/>
              <a:gd name="connsiteY1" fmla="*/ 20995 h 5185078"/>
              <a:gd name="connsiteX2" fmla="*/ 5361367 w 5361367"/>
              <a:gd name="connsiteY2" fmla="*/ 18616 h 5185078"/>
              <a:gd name="connsiteX3" fmla="*/ 5352844 w 5361367"/>
              <a:gd name="connsiteY3" fmla="*/ 5184039 h 5185078"/>
              <a:gd name="connsiteX4" fmla="*/ 757 w 5361367"/>
              <a:gd name="connsiteY4" fmla="*/ 5185078 h 5185078"/>
              <a:gd name="connsiteX5" fmla="*/ 3130 w 5361367"/>
              <a:gd name="connsiteY5" fmla="*/ 2637445 h 5185078"/>
              <a:gd name="connsiteX6" fmla="*/ 2558006 w 5361367"/>
              <a:gd name="connsiteY6" fmla="*/ 2635824 h 5185078"/>
              <a:gd name="connsiteX0" fmla="*/ 2557462 w 5361367"/>
              <a:gd name="connsiteY0" fmla="*/ 10 h 5185058"/>
              <a:gd name="connsiteX1" fmla="*/ 2837622 w 5361367"/>
              <a:gd name="connsiteY1" fmla="*/ 75913 h 5185058"/>
              <a:gd name="connsiteX2" fmla="*/ 5361367 w 5361367"/>
              <a:gd name="connsiteY2" fmla="*/ 18596 h 5185058"/>
              <a:gd name="connsiteX3" fmla="*/ 5352844 w 5361367"/>
              <a:gd name="connsiteY3" fmla="*/ 5184019 h 5185058"/>
              <a:gd name="connsiteX4" fmla="*/ 757 w 5361367"/>
              <a:gd name="connsiteY4" fmla="*/ 5185058 h 5185058"/>
              <a:gd name="connsiteX5" fmla="*/ 3130 w 5361367"/>
              <a:gd name="connsiteY5" fmla="*/ 2637425 h 5185058"/>
              <a:gd name="connsiteX6" fmla="*/ 2558006 w 5361367"/>
              <a:gd name="connsiteY6" fmla="*/ 2635804 h 5185058"/>
              <a:gd name="connsiteX0" fmla="*/ 2557462 w 5361367"/>
              <a:gd name="connsiteY0" fmla="*/ 369415 h 5554463"/>
              <a:gd name="connsiteX1" fmla="*/ 5361367 w 5361367"/>
              <a:gd name="connsiteY1" fmla="*/ 388001 h 5554463"/>
              <a:gd name="connsiteX2" fmla="*/ 5352844 w 5361367"/>
              <a:gd name="connsiteY2" fmla="*/ 5553424 h 5554463"/>
              <a:gd name="connsiteX3" fmla="*/ 757 w 5361367"/>
              <a:gd name="connsiteY3" fmla="*/ 5554463 h 5554463"/>
              <a:gd name="connsiteX4" fmla="*/ 3130 w 5361367"/>
              <a:gd name="connsiteY4" fmla="*/ 3006830 h 5554463"/>
              <a:gd name="connsiteX5" fmla="*/ 2558006 w 5361367"/>
              <a:gd name="connsiteY5" fmla="*/ 3005209 h 5554463"/>
              <a:gd name="connsiteX0" fmla="*/ 2667216 w 5361367"/>
              <a:gd name="connsiteY0" fmla="*/ 455883 h 5526277"/>
              <a:gd name="connsiteX1" fmla="*/ 5361367 w 5361367"/>
              <a:gd name="connsiteY1" fmla="*/ 359815 h 5526277"/>
              <a:gd name="connsiteX2" fmla="*/ 5352844 w 5361367"/>
              <a:gd name="connsiteY2" fmla="*/ 5525238 h 5526277"/>
              <a:gd name="connsiteX3" fmla="*/ 757 w 5361367"/>
              <a:gd name="connsiteY3" fmla="*/ 5526277 h 5526277"/>
              <a:gd name="connsiteX4" fmla="*/ 3130 w 5361367"/>
              <a:gd name="connsiteY4" fmla="*/ 2978644 h 5526277"/>
              <a:gd name="connsiteX5" fmla="*/ 2558006 w 5361367"/>
              <a:gd name="connsiteY5" fmla="*/ 2977023 h 5526277"/>
              <a:gd name="connsiteX0" fmla="*/ 2667216 w 5361367"/>
              <a:gd name="connsiteY0" fmla="*/ 96068 h 5166462"/>
              <a:gd name="connsiteX1" fmla="*/ 5361367 w 5361367"/>
              <a:gd name="connsiteY1" fmla="*/ 0 h 5166462"/>
              <a:gd name="connsiteX2" fmla="*/ 5352844 w 5361367"/>
              <a:gd name="connsiteY2" fmla="*/ 5165423 h 5166462"/>
              <a:gd name="connsiteX3" fmla="*/ 757 w 5361367"/>
              <a:gd name="connsiteY3" fmla="*/ 5166462 h 5166462"/>
              <a:gd name="connsiteX4" fmla="*/ 3130 w 5361367"/>
              <a:gd name="connsiteY4" fmla="*/ 2618829 h 5166462"/>
              <a:gd name="connsiteX5" fmla="*/ 2558006 w 5361367"/>
              <a:gd name="connsiteY5" fmla="*/ 2617208 h 5166462"/>
              <a:gd name="connsiteX0" fmla="*/ 2574165 w 5361367"/>
              <a:gd name="connsiteY0" fmla="*/ 0 h 5168327"/>
              <a:gd name="connsiteX1" fmla="*/ 5361367 w 5361367"/>
              <a:gd name="connsiteY1" fmla="*/ 1865 h 5168327"/>
              <a:gd name="connsiteX2" fmla="*/ 5352844 w 5361367"/>
              <a:gd name="connsiteY2" fmla="*/ 5167288 h 5168327"/>
              <a:gd name="connsiteX3" fmla="*/ 757 w 5361367"/>
              <a:gd name="connsiteY3" fmla="*/ 5168327 h 5168327"/>
              <a:gd name="connsiteX4" fmla="*/ 3130 w 5361367"/>
              <a:gd name="connsiteY4" fmla="*/ 2620694 h 5168327"/>
              <a:gd name="connsiteX5" fmla="*/ 2558006 w 5361367"/>
              <a:gd name="connsiteY5" fmla="*/ 2619073 h 5168327"/>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58006 w 5361367"/>
              <a:gd name="connsiteY5" fmla="*/ 2621461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9935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7550 w 5361367"/>
              <a:gd name="connsiteY5" fmla="*/ 262862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72321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0392 w 5361367"/>
              <a:gd name="connsiteY5" fmla="*/ 262623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5165 w 5361367"/>
              <a:gd name="connsiteY5" fmla="*/ 2623850 h 5170715"/>
              <a:gd name="connsiteX0" fmla="*/ 2564621 w 5371436"/>
              <a:gd name="connsiteY0" fmla="*/ 5826 h 5176541"/>
              <a:gd name="connsiteX1" fmla="*/ 5371436 w 5371436"/>
              <a:gd name="connsiteY1" fmla="*/ 0 h 5176541"/>
              <a:gd name="connsiteX2" fmla="*/ 5352844 w 5371436"/>
              <a:gd name="connsiteY2" fmla="*/ 5175502 h 5176541"/>
              <a:gd name="connsiteX3" fmla="*/ 757 w 5371436"/>
              <a:gd name="connsiteY3" fmla="*/ 5176541 h 5176541"/>
              <a:gd name="connsiteX4" fmla="*/ 3130 w 5371436"/>
              <a:gd name="connsiteY4" fmla="*/ 2628908 h 5176541"/>
              <a:gd name="connsiteX5" fmla="*/ 2565165 w 5371436"/>
              <a:gd name="connsiteY5" fmla="*/ 2629676 h 5176541"/>
              <a:gd name="connsiteX0" fmla="*/ 2564621 w 5371436"/>
              <a:gd name="connsiteY0" fmla="*/ 0 h 5170715"/>
              <a:gd name="connsiteX1" fmla="*/ 5371436 w 5371436"/>
              <a:gd name="connsiteY1" fmla="*/ 14333 h 5170715"/>
              <a:gd name="connsiteX2" fmla="*/ 5352844 w 5371436"/>
              <a:gd name="connsiteY2" fmla="*/ 5169676 h 5170715"/>
              <a:gd name="connsiteX3" fmla="*/ 757 w 5371436"/>
              <a:gd name="connsiteY3" fmla="*/ 5170715 h 5170715"/>
              <a:gd name="connsiteX4" fmla="*/ 3130 w 5371436"/>
              <a:gd name="connsiteY4" fmla="*/ 2623082 h 5170715"/>
              <a:gd name="connsiteX5" fmla="*/ 2565165 w 5371436"/>
              <a:gd name="connsiteY5" fmla="*/ 2623850 h 5170715"/>
              <a:gd name="connsiteX0" fmla="*/ 2564621 w 5352857"/>
              <a:gd name="connsiteY0" fmla="*/ 0 h 5170715"/>
              <a:gd name="connsiteX1" fmla="*/ 5347576 w 5352857"/>
              <a:gd name="connsiteY1" fmla="*/ 4779 h 5170715"/>
              <a:gd name="connsiteX2" fmla="*/ 5352844 w 5352857"/>
              <a:gd name="connsiteY2" fmla="*/ 5169676 h 5170715"/>
              <a:gd name="connsiteX3" fmla="*/ 757 w 5352857"/>
              <a:gd name="connsiteY3" fmla="*/ 5170715 h 5170715"/>
              <a:gd name="connsiteX4" fmla="*/ 3130 w 5352857"/>
              <a:gd name="connsiteY4" fmla="*/ 2623082 h 5170715"/>
              <a:gd name="connsiteX5" fmla="*/ 2565165 w 5352857"/>
              <a:gd name="connsiteY5" fmla="*/ 2623850 h 5170715"/>
              <a:gd name="connsiteX0" fmla="*/ 2561491 w 5349727"/>
              <a:gd name="connsiteY0" fmla="*/ 0 h 5170715"/>
              <a:gd name="connsiteX1" fmla="*/ 5344446 w 5349727"/>
              <a:gd name="connsiteY1" fmla="*/ 4779 h 5170715"/>
              <a:gd name="connsiteX2" fmla="*/ 5349714 w 5349727"/>
              <a:gd name="connsiteY2" fmla="*/ 5169676 h 5170715"/>
              <a:gd name="connsiteX3" fmla="*/ 4786 w 5349727"/>
              <a:gd name="connsiteY3" fmla="*/ 5170715 h 5170715"/>
              <a:gd name="connsiteX4" fmla="*/ 0 w 5349727"/>
              <a:gd name="connsiteY4" fmla="*/ 2623082 h 5170715"/>
              <a:gd name="connsiteX5" fmla="*/ 2562035 w 5349727"/>
              <a:gd name="connsiteY5" fmla="*/ 2623850 h 5170715"/>
              <a:gd name="connsiteX0" fmla="*/ 2561491 w 5349727"/>
              <a:gd name="connsiteY0" fmla="*/ 0 h 5174455"/>
              <a:gd name="connsiteX1" fmla="*/ 5344446 w 5349727"/>
              <a:gd name="connsiteY1" fmla="*/ 4779 h 5174455"/>
              <a:gd name="connsiteX2" fmla="*/ 5349714 w 5349727"/>
              <a:gd name="connsiteY2" fmla="*/ 5174455 h 5174455"/>
              <a:gd name="connsiteX3" fmla="*/ 4786 w 5349727"/>
              <a:gd name="connsiteY3" fmla="*/ 5170715 h 5174455"/>
              <a:gd name="connsiteX4" fmla="*/ 0 w 5349727"/>
              <a:gd name="connsiteY4" fmla="*/ 2623082 h 5174455"/>
              <a:gd name="connsiteX5" fmla="*/ 2562035 w 5349727"/>
              <a:gd name="connsiteY5" fmla="*/ 2623850 h 5174455"/>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5163 w 5352855"/>
              <a:gd name="connsiteY5" fmla="*/ 2623850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9934 w 5352855"/>
              <a:gd name="connsiteY5" fmla="*/ 2638182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39802 h 5175493"/>
              <a:gd name="connsiteX5" fmla="*/ 2569934 w 5352855"/>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70147 w 5353068"/>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62989 w 5353068"/>
              <a:gd name="connsiteY5" fmla="*/ 2638182 h 5175493"/>
              <a:gd name="connsiteX0" fmla="*/ 2571035 w 5359271"/>
              <a:gd name="connsiteY0" fmla="*/ 0 h 5175493"/>
              <a:gd name="connsiteX1" fmla="*/ 5353990 w 5359271"/>
              <a:gd name="connsiteY1" fmla="*/ 4779 h 5175493"/>
              <a:gd name="connsiteX2" fmla="*/ 5359258 w 5359271"/>
              <a:gd name="connsiteY2" fmla="*/ 5174455 h 5175493"/>
              <a:gd name="connsiteX3" fmla="*/ 7172 w 5359271"/>
              <a:gd name="connsiteY3" fmla="*/ 5175493 h 5175493"/>
              <a:gd name="connsiteX4" fmla="*/ 0 w 5359271"/>
              <a:gd name="connsiteY4" fmla="*/ 2639802 h 5175493"/>
              <a:gd name="connsiteX5" fmla="*/ 2569192 w 5359271"/>
              <a:gd name="connsiteY5" fmla="*/ 2638182 h 5175493"/>
              <a:gd name="connsiteX0" fmla="*/ 2571035 w 5359271"/>
              <a:gd name="connsiteY0" fmla="*/ 0 h 5177881"/>
              <a:gd name="connsiteX1" fmla="*/ 5353990 w 5359271"/>
              <a:gd name="connsiteY1" fmla="*/ 4779 h 5177881"/>
              <a:gd name="connsiteX2" fmla="*/ 5359258 w 5359271"/>
              <a:gd name="connsiteY2" fmla="*/ 5174455 h 5177881"/>
              <a:gd name="connsiteX3" fmla="*/ 4785 w 5359271"/>
              <a:gd name="connsiteY3" fmla="*/ 5177881 h 5177881"/>
              <a:gd name="connsiteX4" fmla="*/ 0 w 5359271"/>
              <a:gd name="connsiteY4" fmla="*/ 2639802 h 5177881"/>
              <a:gd name="connsiteX5" fmla="*/ 2569192 w 5359271"/>
              <a:gd name="connsiteY5" fmla="*/ 2638182 h 5177881"/>
              <a:gd name="connsiteX0" fmla="*/ 2571035 w 5359271"/>
              <a:gd name="connsiteY0" fmla="*/ 0 h 5175493"/>
              <a:gd name="connsiteX1" fmla="*/ 5353990 w 5359271"/>
              <a:gd name="connsiteY1" fmla="*/ 4779 h 5175493"/>
              <a:gd name="connsiteX2" fmla="*/ 5359258 w 5359271"/>
              <a:gd name="connsiteY2" fmla="*/ 5174455 h 5175493"/>
              <a:gd name="connsiteX3" fmla="*/ 4785 w 5359271"/>
              <a:gd name="connsiteY3" fmla="*/ 5175493 h 5175493"/>
              <a:gd name="connsiteX4" fmla="*/ 0 w 5359271"/>
              <a:gd name="connsiteY4" fmla="*/ 2639802 h 5175493"/>
              <a:gd name="connsiteX5" fmla="*/ 2569192 w 5359271"/>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6806 w 5356885"/>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9193 w 5356885"/>
              <a:gd name="connsiteY5" fmla="*/ 2633406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9803 h 5175493"/>
              <a:gd name="connsiteX5" fmla="*/ 2569193 w 5356885"/>
              <a:gd name="connsiteY5" fmla="*/ 2633406 h 5175493"/>
              <a:gd name="connsiteX0" fmla="*/ 2566872 w 5355108"/>
              <a:gd name="connsiteY0" fmla="*/ 0 h 5175493"/>
              <a:gd name="connsiteX1" fmla="*/ 5349827 w 5355108"/>
              <a:gd name="connsiteY1" fmla="*/ 4779 h 5175493"/>
              <a:gd name="connsiteX2" fmla="*/ 5355095 w 5355108"/>
              <a:gd name="connsiteY2" fmla="*/ 5174455 h 5175493"/>
              <a:gd name="connsiteX3" fmla="*/ 622 w 5355108"/>
              <a:gd name="connsiteY3" fmla="*/ 5175493 h 5175493"/>
              <a:gd name="connsiteX4" fmla="*/ 5380 w 5355108"/>
              <a:gd name="connsiteY4" fmla="*/ 2637415 h 5175493"/>
              <a:gd name="connsiteX5" fmla="*/ 2567416 w 5355108"/>
              <a:gd name="connsiteY5" fmla="*/ 2633406 h 5175493"/>
              <a:gd name="connsiteX0" fmla="*/ 2571036 w 5359272"/>
              <a:gd name="connsiteY0" fmla="*/ 0 h 5175493"/>
              <a:gd name="connsiteX1" fmla="*/ 5353991 w 5359272"/>
              <a:gd name="connsiteY1" fmla="*/ 4779 h 5175493"/>
              <a:gd name="connsiteX2" fmla="*/ 5359259 w 5359272"/>
              <a:gd name="connsiteY2" fmla="*/ 5174455 h 5175493"/>
              <a:gd name="connsiteX3" fmla="*/ 4786 w 5359272"/>
              <a:gd name="connsiteY3" fmla="*/ 5175493 h 5175493"/>
              <a:gd name="connsiteX4" fmla="*/ 0 w 5359272"/>
              <a:gd name="connsiteY4" fmla="*/ 2635027 h 5175493"/>
              <a:gd name="connsiteX5" fmla="*/ 2571580 w 5359272"/>
              <a:gd name="connsiteY5" fmla="*/ 2633406 h 5175493"/>
              <a:gd name="connsiteX0" fmla="*/ 2571990 w 5360226"/>
              <a:gd name="connsiteY0" fmla="*/ 0 h 5182659"/>
              <a:gd name="connsiteX1" fmla="*/ 5354945 w 5360226"/>
              <a:gd name="connsiteY1" fmla="*/ 4779 h 5182659"/>
              <a:gd name="connsiteX2" fmla="*/ 5360213 w 5360226"/>
              <a:gd name="connsiteY2" fmla="*/ 5174455 h 5182659"/>
              <a:gd name="connsiteX3" fmla="*/ 969 w 5360226"/>
              <a:gd name="connsiteY3" fmla="*/ 5182659 h 5182659"/>
              <a:gd name="connsiteX4" fmla="*/ 954 w 5360226"/>
              <a:gd name="connsiteY4" fmla="*/ 2635027 h 5182659"/>
              <a:gd name="connsiteX5" fmla="*/ 2572534 w 5360226"/>
              <a:gd name="connsiteY5" fmla="*/ 2633406 h 5182659"/>
              <a:gd name="connsiteX0" fmla="*/ 2571778 w 5360014"/>
              <a:gd name="connsiteY0" fmla="*/ 0 h 5182659"/>
              <a:gd name="connsiteX1" fmla="*/ 5354733 w 5360014"/>
              <a:gd name="connsiteY1" fmla="*/ 4779 h 5182659"/>
              <a:gd name="connsiteX2" fmla="*/ 5360001 w 5360014"/>
              <a:gd name="connsiteY2" fmla="*/ 5174455 h 5182659"/>
              <a:gd name="connsiteX3" fmla="*/ 757 w 5360014"/>
              <a:gd name="connsiteY3" fmla="*/ 5182659 h 5182659"/>
              <a:gd name="connsiteX4" fmla="*/ 3128 w 5360014"/>
              <a:gd name="connsiteY4" fmla="*/ 2639805 h 5182659"/>
              <a:gd name="connsiteX5" fmla="*/ 2572322 w 5360014"/>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2187 w 5359879"/>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84117 w 5359879"/>
              <a:gd name="connsiteY5" fmla="*/ 2640573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6959 w 5359879"/>
              <a:gd name="connsiteY5" fmla="*/ 2642962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4573 w 5359879"/>
              <a:gd name="connsiteY5" fmla="*/ 2645351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65030 w 5359879"/>
              <a:gd name="connsiteY5" fmla="*/ 2642963 h 5182659"/>
              <a:gd name="connsiteX0" fmla="*/ 2571643 w 5355155"/>
              <a:gd name="connsiteY0" fmla="*/ 0 h 5182659"/>
              <a:gd name="connsiteX1" fmla="*/ 5354598 w 5355155"/>
              <a:gd name="connsiteY1" fmla="*/ 4779 h 5182659"/>
              <a:gd name="connsiteX2" fmla="*/ 5355094 w 5355155"/>
              <a:gd name="connsiteY2" fmla="*/ 5179232 h 5182659"/>
              <a:gd name="connsiteX3" fmla="*/ 622 w 5355155"/>
              <a:gd name="connsiteY3" fmla="*/ 5182659 h 5182659"/>
              <a:gd name="connsiteX4" fmla="*/ 5379 w 5355155"/>
              <a:gd name="connsiteY4" fmla="*/ 2642195 h 5182659"/>
              <a:gd name="connsiteX5" fmla="*/ 2565030 w 5355155"/>
              <a:gd name="connsiteY5" fmla="*/ 2642963 h 5182659"/>
              <a:gd name="connsiteX0" fmla="*/ 2571643 w 5369414"/>
              <a:gd name="connsiteY0" fmla="*/ 0 h 5186399"/>
              <a:gd name="connsiteX1" fmla="*/ 5354598 w 5369414"/>
              <a:gd name="connsiteY1" fmla="*/ 4779 h 5186399"/>
              <a:gd name="connsiteX2" fmla="*/ 5369409 w 5369414"/>
              <a:gd name="connsiteY2" fmla="*/ 5186399 h 5186399"/>
              <a:gd name="connsiteX3" fmla="*/ 622 w 5369414"/>
              <a:gd name="connsiteY3" fmla="*/ 5182659 h 5186399"/>
              <a:gd name="connsiteX4" fmla="*/ 5379 w 5369414"/>
              <a:gd name="connsiteY4" fmla="*/ 2642195 h 5186399"/>
              <a:gd name="connsiteX5" fmla="*/ 2565030 w 5369414"/>
              <a:gd name="connsiteY5" fmla="*/ 2642963 h 51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9414" h="5186399">
                <a:moveTo>
                  <a:pt x="2571643" y="0"/>
                </a:moveTo>
                <a:lnTo>
                  <a:pt x="5354598" y="4779"/>
                </a:lnTo>
                <a:cubicBezTo>
                  <a:pt x="5354262" y="1084146"/>
                  <a:pt x="5369745" y="4107032"/>
                  <a:pt x="5369409" y="5186399"/>
                </a:cubicBezTo>
                <a:lnTo>
                  <a:pt x="622" y="5182659"/>
                </a:lnTo>
                <a:cubicBezTo>
                  <a:pt x="-2731" y="4329088"/>
                  <a:pt x="8732" y="3495766"/>
                  <a:pt x="5379" y="2642195"/>
                </a:cubicBezTo>
                <a:lnTo>
                  <a:pt x="2565030" y="2642963"/>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a:t>Click on icon to add picture</a:t>
            </a:r>
          </a:p>
          <a:p>
            <a:endParaRPr lang="en-ZA" dirty="0"/>
          </a:p>
        </p:txBody>
      </p:sp>
      <p:grpSp>
        <p:nvGrpSpPr>
          <p:cNvPr id="48" name="Group 47"/>
          <p:cNvGrpSpPr/>
          <p:nvPr userDrawn="1"/>
        </p:nvGrpSpPr>
        <p:grpSpPr>
          <a:xfrm>
            <a:off x="2349859" y="1128509"/>
            <a:ext cx="1640922" cy="1648028"/>
            <a:chOff x="6435591" y="1113939"/>
            <a:chExt cx="1601874" cy="1608810"/>
          </a:xfrm>
        </p:grpSpPr>
        <p:sp>
          <p:nvSpPr>
            <p:cNvPr id="49" name="Rectangle 48"/>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0" name="Rectangle 49"/>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1" name="Picture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0627" y="1404863"/>
            <a:ext cx="2394263" cy="1197132"/>
          </a:xfrm>
          <a:prstGeom prst="rect">
            <a:avLst/>
          </a:prstGeom>
        </p:spPr>
      </p:pic>
    </p:spTree>
    <p:extLst>
      <p:ext uri="{BB962C8B-B14F-4D97-AF65-F5344CB8AC3E}">
        <p14:creationId xmlns:p14="http://schemas.microsoft.com/office/powerpoint/2010/main" val="217399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400050"/>
          </a:xfrm>
        </p:spPr>
        <p:txBody>
          <a:bodyPr/>
          <a:lstStyle>
            <a:lvl1pPr algn="l">
              <a:defRPr sz="1200" b="1" i="0">
                <a:solidFill>
                  <a:srgbClr val="D95900"/>
                </a:solidFill>
                <a:latin typeface="Arial"/>
                <a:cs typeface="Arial"/>
              </a:defRPr>
            </a:lvl1pPr>
          </a:lstStyle>
          <a:p>
            <a:r>
              <a:rPr lang="en-US"/>
              <a:t>Click to edit Master title style</a:t>
            </a:r>
            <a:endParaRPr lang="en-US" dirty="0"/>
          </a:p>
        </p:txBody>
      </p:sp>
      <p:sp>
        <p:nvSpPr>
          <p:cNvPr id="7" name="Text Placeholder 5"/>
          <p:cNvSpPr>
            <a:spLocks noGrp="1"/>
          </p:cNvSpPr>
          <p:nvPr>
            <p:ph type="body" sz="quarter" idx="10"/>
          </p:nvPr>
        </p:nvSpPr>
        <p:spPr>
          <a:xfrm>
            <a:off x="457200" y="891778"/>
            <a:ext cx="8229600" cy="3059906"/>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4" name="Footer Placeholder 8"/>
          <p:cNvSpPr>
            <a:spLocks noGrp="1"/>
          </p:cNvSpPr>
          <p:nvPr>
            <p:ph type="ftr" sz="quarter" idx="11"/>
          </p:nvPr>
        </p:nvSpPr>
        <p:spPr>
          <a:xfrm>
            <a:off x="457200" y="4686300"/>
            <a:ext cx="5334000" cy="171450"/>
          </a:xfrm>
          <a:prstGeom prst="rect">
            <a:avLst/>
          </a:prstGeom>
        </p:spPr>
        <p:txBody>
          <a:bodyPr/>
          <a:lstStyle>
            <a:lvl1pPr algn="l">
              <a:defRPr sz="750">
                <a:solidFill>
                  <a:srgbClr val="D95900"/>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43224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8" name="Rectangle 17"/>
          <p:cNvSpPr>
            <a:spLocks noChangeAspect="1"/>
          </p:cNvSpPr>
          <p:nvPr userDrawn="1"/>
        </p:nvSpPr>
        <p:spPr>
          <a:xfrm>
            <a:off x="472147" y="467103"/>
            <a:ext cx="8680907" cy="4685450"/>
          </a:xfrm>
          <a:prstGeom prst="rect">
            <a:avLst/>
          </a:prstGeom>
          <a:solidFill>
            <a:srgbClr val="72001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21" name="Subtitle 2"/>
          <p:cNvSpPr>
            <a:spLocks noGrp="1"/>
          </p:cNvSpPr>
          <p:nvPr>
            <p:ph type="subTitle" idx="1" hasCustomPrompt="1"/>
          </p:nvPr>
        </p:nvSpPr>
        <p:spPr>
          <a:xfrm>
            <a:off x="2231449" y="3893459"/>
            <a:ext cx="6758824" cy="458968"/>
          </a:xfrm>
          <a:prstGeom prst="rect">
            <a:avLst/>
          </a:prstGeom>
        </p:spPr>
        <p:txBody>
          <a:bodyPr>
            <a:normAutofit/>
          </a:bodyPr>
          <a:lstStyle>
            <a:lvl1pPr marL="0" indent="0" algn="l">
              <a:buNone/>
              <a:defRPr sz="16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Author and subheading</a:t>
            </a:r>
          </a:p>
        </p:txBody>
      </p:sp>
      <p:sp>
        <p:nvSpPr>
          <p:cNvPr id="24" name="Title 1"/>
          <p:cNvSpPr>
            <a:spLocks noGrp="1"/>
          </p:cNvSpPr>
          <p:nvPr>
            <p:ph type="ctrTitle" hasCustomPrompt="1"/>
          </p:nvPr>
        </p:nvSpPr>
        <p:spPr>
          <a:xfrm>
            <a:off x="2226186" y="2301067"/>
            <a:ext cx="6764086" cy="1531650"/>
          </a:xfrm>
          <a:prstGeom prst="rect">
            <a:avLst/>
          </a:prstGeom>
        </p:spPr>
        <p:txBody>
          <a:bodyPr wrap="square" bIns="684000" anchor="t" anchorCtr="0">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22" name="Text Placeholder 7"/>
          <p:cNvSpPr>
            <a:spLocks noGrp="1"/>
          </p:cNvSpPr>
          <p:nvPr>
            <p:ph type="body" sz="quarter" idx="11" hasCustomPrompt="1"/>
          </p:nvPr>
        </p:nvSpPr>
        <p:spPr>
          <a:xfrm>
            <a:off x="2231449" y="4459899"/>
            <a:ext cx="6758824" cy="230391"/>
          </a:xfrm>
        </p:spPr>
        <p:txBody>
          <a:bodyPr>
            <a:normAutofit/>
          </a:bodyPr>
          <a:lstStyle>
            <a:lvl1pPr marL="0" indent="0">
              <a:buFontTx/>
              <a:buNone/>
              <a:defRPr sz="1100">
                <a:solidFill>
                  <a:schemeClr val="bg1"/>
                </a:solidFill>
              </a:defRPr>
            </a:lvl1pPr>
          </a:lstStyle>
          <a:p>
            <a:pPr lvl="0"/>
            <a:r>
              <a:rPr lang="en-US" dirty="0"/>
              <a:t>Date</a:t>
            </a:r>
          </a:p>
        </p:txBody>
      </p:sp>
      <p:sp>
        <p:nvSpPr>
          <p:cNvPr id="3" name="Picture Placeholder 2"/>
          <p:cNvSpPr>
            <a:spLocks noGrp="1"/>
          </p:cNvSpPr>
          <p:nvPr>
            <p:ph type="pic" sz="quarter" idx="12" hasCustomPrompt="1"/>
          </p:nvPr>
        </p:nvSpPr>
        <p:spPr>
          <a:xfrm>
            <a:off x="5292725" y="457054"/>
            <a:ext cx="3860329" cy="1607639"/>
          </a:xfrm>
        </p:spPr>
        <p:txBody>
          <a:bodyPr/>
          <a:lstStyle>
            <a:lvl1pPr>
              <a:defRPr baseline="0">
                <a:solidFill>
                  <a:schemeClr val="bg1"/>
                </a:solidFill>
              </a:defRPr>
            </a:lvl1pPr>
          </a:lstStyle>
          <a:p>
            <a:r>
              <a:rPr lang="en-ZA" dirty="0"/>
              <a:t>Click on icon to insert picture</a:t>
            </a:r>
            <a:endParaRPr lang="en-US" dirty="0"/>
          </a:p>
        </p:txBody>
      </p:sp>
      <p:sp>
        <p:nvSpPr>
          <p:cNvPr id="9" name="Rectangle 8"/>
          <p:cNvSpPr>
            <a:spLocks noChangeAspect="1"/>
          </p:cNvSpPr>
          <p:nvPr userDrawn="1"/>
        </p:nvSpPr>
        <p:spPr>
          <a:xfrm>
            <a:off x="213070" y="200347"/>
            <a:ext cx="1865761" cy="1865342"/>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148" y="458788"/>
            <a:ext cx="4817984" cy="1606901"/>
          </a:xfrm>
          <a:prstGeom prst="rect">
            <a:avLst/>
          </a:prstGeom>
        </p:spPr>
      </p:pic>
    </p:spTree>
    <p:extLst>
      <p:ext uri="{BB962C8B-B14F-4D97-AF65-F5344CB8AC3E}">
        <p14:creationId xmlns:p14="http://schemas.microsoft.com/office/powerpoint/2010/main" val="151883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9" name="Rectangle 8"/>
          <p:cNvSpPr>
            <a:spLocks noChangeAspect="1"/>
          </p:cNvSpPr>
          <p:nvPr userDrawn="1"/>
        </p:nvSpPr>
        <p:spPr>
          <a:xfrm>
            <a:off x="472147" y="467103"/>
            <a:ext cx="8680907" cy="4685450"/>
          </a:xfrm>
          <a:prstGeom prst="rect">
            <a:avLst/>
          </a:prstGeom>
          <a:solidFill>
            <a:srgbClr val="72001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2" name="Rectangle 11"/>
          <p:cNvSpPr>
            <a:spLocks noChangeAspect="1"/>
          </p:cNvSpPr>
          <p:nvPr userDrawn="1"/>
        </p:nvSpPr>
        <p:spPr>
          <a:xfrm>
            <a:off x="213070" y="200347"/>
            <a:ext cx="1865761" cy="1865342"/>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148" y="458788"/>
            <a:ext cx="4817984" cy="1606901"/>
          </a:xfrm>
          <a:prstGeom prst="rect">
            <a:avLst/>
          </a:prstGeom>
        </p:spPr>
      </p:pic>
      <p:sp>
        <p:nvSpPr>
          <p:cNvPr id="8" name="Subtitle 2"/>
          <p:cNvSpPr>
            <a:spLocks noGrp="1"/>
          </p:cNvSpPr>
          <p:nvPr>
            <p:ph type="subTitle" idx="1" hasCustomPrompt="1"/>
          </p:nvPr>
        </p:nvSpPr>
        <p:spPr>
          <a:xfrm>
            <a:off x="2240535" y="3893459"/>
            <a:ext cx="6758792" cy="458968"/>
          </a:xfrm>
          <a:prstGeom prst="rect">
            <a:avLst/>
          </a:prstGeom>
        </p:spPr>
        <p:txBody>
          <a:bodyPr>
            <a:normAutofit/>
          </a:bodyPr>
          <a:lstStyle>
            <a:lvl1pPr marL="0" indent="0" algn="l">
              <a:buNone/>
              <a:defRPr sz="16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Author and subheading</a:t>
            </a:r>
          </a:p>
        </p:txBody>
      </p:sp>
      <p:sp>
        <p:nvSpPr>
          <p:cNvPr id="10" name="Title 1"/>
          <p:cNvSpPr>
            <a:spLocks noGrp="1"/>
          </p:cNvSpPr>
          <p:nvPr>
            <p:ph type="ctrTitle" hasCustomPrompt="1"/>
          </p:nvPr>
        </p:nvSpPr>
        <p:spPr>
          <a:xfrm>
            <a:off x="2235271" y="2301067"/>
            <a:ext cx="6764053" cy="1531650"/>
          </a:xfrm>
          <a:prstGeom prst="rect">
            <a:avLst/>
          </a:prstGeom>
        </p:spPr>
        <p:txBody>
          <a:bodyPr wrap="square" bIns="684000" anchor="t" anchorCtr="0">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11" name="Text Placeholder 7"/>
          <p:cNvSpPr>
            <a:spLocks noGrp="1"/>
          </p:cNvSpPr>
          <p:nvPr>
            <p:ph type="body" sz="quarter" idx="11" hasCustomPrompt="1"/>
          </p:nvPr>
        </p:nvSpPr>
        <p:spPr>
          <a:xfrm>
            <a:off x="2240535" y="4459899"/>
            <a:ext cx="6758792" cy="230391"/>
          </a:xfrm>
        </p:spPr>
        <p:txBody>
          <a:bodyPr>
            <a:normAutofit/>
          </a:bodyPr>
          <a:lstStyle>
            <a:lvl1pPr marL="0" indent="0">
              <a:buFontTx/>
              <a:buNone/>
              <a:defRPr sz="1100">
                <a:solidFill>
                  <a:schemeClr val="bg1"/>
                </a:solidFill>
              </a:defRPr>
            </a:lvl1pPr>
          </a:lstStyle>
          <a:p>
            <a:pPr lvl="0"/>
            <a:r>
              <a:rPr lang="en-US" dirty="0"/>
              <a:t>Date</a:t>
            </a:r>
          </a:p>
        </p:txBody>
      </p:sp>
    </p:spTree>
    <p:extLst>
      <p:ext uri="{BB962C8B-B14F-4D97-AF65-F5344CB8AC3E}">
        <p14:creationId xmlns:p14="http://schemas.microsoft.com/office/powerpoint/2010/main" val="1683351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s Pag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802" y="228601"/>
            <a:ext cx="7522236" cy="9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2400">
                <a:solidFill>
                  <a:srgbClr val="720011"/>
                </a:solidFill>
              </a:defRPr>
            </a:lvl1pPr>
          </a:lstStyle>
          <a:p>
            <a:pPr lvl="0"/>
            <a:r>
              <a:rPr lang="en-US" altLang="en-US" dirty="0"/>
              <a:t>Click to edit Master title style</a:t>
            </a:r>
            <a:endParaRPr lang="en-GB" altLang="en-US" dirty="0"/>
          </a:p>
        </p:txBody>
      </p:sp>
      <p:sp>
        <p:nvSpPr>
          <p:cNvPr id="3" name="Rectangle 3"/>
          <p:cNvSpPr>
            <a:spLocks noGrp="1" noChangeArrowheads="1"/>
          </p:cNvSpPr>
          <p:nvPr>
            <p:ph idx="1" hasCustomPrompt="1"/>
          </p:nvPr>
        </p:nvSpPr>
        <p:spPr bwMode="auto">
          <a:xfrm>
            <a:off x="685804" y="1248197"/>
            <a:ext cx="7522237" cy="31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1" indent="-342891">
              <a:buFont typeface="Wingdings" panose="05000000000000000000" pitchFamily="2" charset="2"/>
              <a:buChar char="§"/>
              <a:defRPr sz="1800" baseline="0">
                <a:solidFill>
                  <a:schemeClr val="tx1">
                    <a:lumMod val="65000"/>
                    <a:lumOff val="35000"/>
                  </a:schemeClr>
                </a:solidFill>
              </a:defRPr>
            </a:lvl1pPr>
            <a:lvl2pPr marL="800080" indent="-342891">
              <a:buSzPct val="90000"/>
              <a:buFont typeface="Wingdings" panose="05000000000000000000" pitchFamily="2" charset="2"/>
              <a:buChar char="§"/>
              <a:defRPr sz="1800">
                <a:solidFill>
                  <a:schemeClr val="tx1">
                    <a:lumMod val="65000"/>
                    <a:lumOff val="35000"/>
                  </a:schemeClr>
                </a:solidFill>
              </a:defRPr>
            </a:lvl2pPr>
            <a:lvl3pPr marL="1257269" indent="-342891">
              <a:buSzPct val="80000"/>
              <a:buFont typeface="Wingdings" panose="05000000000000000000" pitchFamily="2" charset="2"/>
              <a:buChar char="§"/>
              <a:defRPr sz="1800">
                <a:solidFill>
                  <a:schemeClr val="tx1">
                    <a:lumMod val="65000"/>
                    <a:lumOff val="35000"/>
                  </a:schemeClr>
                </a:solidFill>
              </a:defRPr>
            </a:lvl3pPr>
            <a:lvl4pPr marL="1714457" indent="-342891">
              <a:buSzPct val="70000"/>
              <a:buFont typeface="Wingdings" panose="05000000000000000000" pitchFamily="2" charset="2"/>
              <a:buChar char="§"/>
              <a:defRPr sz="1800">
                <a:solidFill>
                  <a:schemeClr val="tx1">
                    <a:lumMod val="65000"/>
                    <a:lumOff val="35000"/>
                  </a:schemeClr>
                </a:solidFill>
              </a:defRPr>
            </a:lvl4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7"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170176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720011"/>
                </a:solidFill>
              </a:defRPr>
            </a:lvl1pPr>
          </a:lstStyle>
          <a:p>
            <a:r>
              <a:rPr lang="en-US" dirty="0"/>
              <a:t>Click to edit Master title style</a:t>
            </a:r>
          </a:p>
        </p:txBody>
      </p:sp>
      <p:sp>
        <p:nvSpPr>
          <p:cNvPr id="5" name="Text Placeholder 4"/>
          <p:cNvSpPr>
            <a:spLocks noGrp="1"/>
          </p:cNvSpPr>
          <p:nvPr>
            <p:ph type="body" sz="quarter" idx="11" hasCustomPrompt="1"/>
          </p:nvPr>
        </p:nvSpPr>
        <p:spPr>
          <a:xfrm>
            <a:off x="685802" y="1274058"/>
            <a:ext cx="8064500" cy="489673"/>
          </a:xfrm>
        </p:spPr>
        <p:txBody>
          <a:bodyPr>
            <a:noAutofit/>
          </a:bodyPr>
          <a:lstStyle>
            <a:lvl1pPr marL="0" indent="0">
              <a:lnSpc>
                <a:spcPct val="150000"/>
              </a:lnSpc>
              <a:buNone/>
              <a:defRPr sz="1800" baseline="0">
                <a:solidFill>
                  <a:schemeClr val="tx1">
                    <a:lumMod val="65000"/>
                    <a:lumOff val="35000"/>
                  </a:schemeClr>
                </a:solidFill>
                <a:latin typeface="Calibri" panose="020F0502020204030204" pitchFamily="34" charset="0"/>
                <a:cs typeface="Calibri" panose="020F050202020403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Type introductory sentence here</a:t>
            </a:r>
          </a:p>
        </p:txBody>
      </p:sp>
      <p:sp>
        <p:nvSpPr>
          <p:cNvPr id="6" name="Text Placeholder 3"/>
          <p:cNvSpPr>
            <a:spLocks noGrp="1"/>
          </p:cNvSpPr>
          <p:nvPr>
            <p:ph type="body" sz="quarter" idx="12" hasCustomPrompt="1"/>
          </p:nvPr>
        </p:nvSpPr>
        <p:spPr>
          <a:xfrm>
            <a:off x="685802" y="1993195"/>
            <a:ext cx="8064500" cy="2428080"/>
          </a:xfrm>
        </p:spPr>
        <p:txBody>
          <a:bodyPr>
            <a:normAutofit/>
          </a:bodyPr>
          <a:lstStyle>
            <a:lvl1pPr marL="285744" indent="-285744">
              <a:lnSpc>
                <a:spcPct val="150000"/>
              </a:lnSpc>
              <a:buFont typeface="Wingdings" panose="05000000000000000000" pitchFamily="2" charset="2"/>
              <a:buChar char="§"/>
              <a:defRPr sz="1800">
                <a:latin typeface="Calibri" panose="020F0502020204030204" pitchFamily="34" charset="0"/>
                <a:cs typeface="Calibri" panose="020F0502020204030204" pitchFamily="34" charset="0"/>
              </a:defRPr>
            </a:lvl1pPr>
            <a:lvl2pPr marL="742932" indent="-285744">
              <a:buSzPct val="90000"/>
              <a:buFont typeface="Wingdings" panose="05000000000000000000" pitchFamily="2" charset="2"/>
              <a:buChar char="§"/>
              <a:defRPr sz="1400"/>
            </a:lvl2pPr>
            <a:lvl3pPr marL="1200121" indent="-285744">
              <a:buSzPct val="80000"/>
              <a:buFont typeface="Wingdings" panose="05000000000000000000" pitchFamily="2" charset="2"/>
              <a:buChar char="§"/>
              <a:defRPr sz="1600"/>
            </a:lvl3pPr>
            <a:lvl4pPr marL="1657309" indent="-285744">
              <a:buSzPct val="70000"/>
              <a:buFont typeface="Wingdings" panose="05000000000000000000" pitchFamily="2" charset="2"/>
              <a:buChar char="§"/>
              <a:defRPr sz="1400"/>
            </a:lvl4pPr>
            <a:lvl5pPr>
              <a:defRPr sz="1400"/>
            </a:lvl5pPr>
          </a:lstStyle>
          <a:p>
            <a:pPr lvl="0"/>
            <a:r>
              <a:rPr lang="en-US" dirty="0"/>
              <a:t>Do not exceed 7 bullets per page</a:t>
            </a:r>
          </a:p>
          <a:p>
            <a:pPr lvl="1"/>
            <a:endParaRPr lang="en-US" dirty="0"/>
          </a:p>
          <a:p>
            <a:pPr lvl="2"/>
            <a:endParaRPr lang="en-US" dirty="0"/>
          </a:p>
          <a:p>
            <a:pPr lvl="3"/>
            <a:endParaRPr lang="en-ZA" dirty="0"/>
          </a:p>
        </p:txBody>
      </p:sp>
      <p:sp>
        <p:nvSpPr>
          <p:cNvPr id="7"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76540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802" y="228601"/>
            <a:ext cx="7522236" cy="9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2400">
                <a:solidFill>
                  <a:srgbClr val="720011"/>
                </a:solidFill>
              </a:defRPr>
            </a:lvl1pPr>
          </a:lstStyle>
          <a:p>
            <a:pPr lvl="0"/>
            <a:r>
              <a:rPr lang="en-US" altLang="en-US" dirty="0"/>
              <a:t>Click to edit Master title style</a:t>
            </a:r>
            <a:endParaRPr lang="en-GB" altLang="en-US" dirty="0"/>
          </a:p>
        </p:txBody>
      </p:sp>
      <p:sp>
        <p:nvSpPr>
          <p:cNvPr id="8" name="Text Placeholder 7"/>
          <p:cNvSpPr>
            <a:spLocks noGrp="1"/>
          </p:cNvSpPr>
          <p:nvPr>
            <p:ph type="body" sz="quarter" idx="10" hasCustomPrompt="1"/>
          </p:nvPr>
        </p:nvSpPr>
        <p:spPr>
          <a:xfrm>
            <a:off x="685803" y="1259909"/>
            <a:ext cx="7521575" cy="3154304"/>
          </a:xfrm>
        </p:spPr>
        <p:txBody>
          <a:bodyPr>
            <a:normAutofit/>
          </a:bodyPr>
          <a:lstStyle>
            <a:lvl1pPr marL="342891" indent="-342891">
              <a:buFont typeface="Wingdings" panose="05000000000000000000" pitchFamily="2" charset="2"/>
              <a:buChar char="§"/>
              <a:defRPr sz="1800">
                <a:solidFill>
                  <a:schemeClr val="tx1">
                    <a:lumMod val="65000"/>
                    <a:lumOff val="35000"/>
                  </a:schemeClr>
                </a:solidFill>
              </a:defRPr>
            </a:lvl1pPr>
            <a:lvl2pPr marL="800080" indent="-342891">
              <a:buSzPct val="90000"/>
              <a:buFont typeface="Wingdings" panose="05000000000000000000" pitchFamily="2" charset="2"/>
              <a:buChar char="§"/>
              <a:defRPr sz="1800">
                <a:solidFill>
                  <a:schemeClr val="tx1">
                    <a:lumMod val="65000"/>
                    <a:lumOff val="35000"/>
                  </a:schemeClr>
                </a:solidFill>
              </a:defRPr>
            </a:lvl2pPr>
            <a:lvl3pPr marL="1257269" indent="-342891">
              <a:buSzPct val="80000"/>
              <a:buFont typeface="Wingdings" panose="05000000000000000000" pitchFamily="2" charset="2"/>
              <a:buChar char="§"/>
              <a:defRPr sz="1800">
                <a:solidFill>
                  <a:schemeClr val="tx1">
                    <a:lumMod val="65000"/>
                    <a:lumOff val="35000"/>
                  </a:schemeClr>
                </a:solidFill>
              </a:defRPr>
            </a:lvl3pPr>
            <a:lvl4pPr marL="1714457" indent="-342891">
              <a:buSzPct val="70000"/>
              <a:buFont typeface="Wingdings" panose="05000000000000000000" pitchFamily="2" charset="2"/>
              <a:buChar char="§"/>
              <a:defRPr sz="1800">
                <a:solidFill>
                  <a:schemeClr val="tx1">
                    <a:lumMod val="65000"/>
                    <a:lumOff val="35000"/>
                  </a:schemeClr>
                </a:solidFill>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6"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27913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011"/>
                </a:solidFill>
              </a:defRPr>
            </a:lvl1pPr>
          </a:lstStyle>
          <a:p>
            <a:r>
              <a:rPr lang="en-US" dirty="0"/>
              <a:t>Click to edit Master title style</a:t>
            </a:r>
          </a:p>
        </p:txBody>
      </p:sp>
      <p:sp>
        <p:nvSpPr>
          <p:cNvPr id="4"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38777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DBC1A-50E3-4BCC-BBC1-F1B50F876C5B}" type="datetimeFigureOut">
              <a:rPr lang="en-ZA" smtClean="0"/>
              <a:t>2019/10/01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102244730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8" name="Rectangle 7"/>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9053" y="0"/>
            <a:ext cx="6876000" cy="514826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7" name="Rectangle 6"/>
          <p:cNvSpPr>
            <a:spLocks noChangeAspect="1"/>
          </p:cNvSpPr>
          <p:nvPr userDrawn="1"/>
        </p:nvSpPr>
        <p:spPr>
          <a:xfrm>
            <a:off x="6866474" y="4441892"/>
            <a:ext cx="705900" cy="705898"/>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13" name="Title 1"/>
          <p:cNvSpPr>
            <a:spLocks noGrp="1" noChangeAspect="1"/>
          </p:cNvSpPr>
          <p:nvPr>
            <p:ph type="ctrTitle" hasCustomPrompt="1"/>
          </p:nvPr>
        </p:nvSpPr>
        <p:spPr>
          <a:xfrm>
            <a:off x="945831" y="957503"/>
            <a:ext cx="5102863" cy="1274495"/>
          </a:xfrm>
          <a:prstGeom prst="rect">
            <a:avLst/>
          </a:prstGeom>
        </p:spPr>
        <p:txBody>
          <a:bodyPr wrap="square" anchor="t" anchorCtr="0">
            <a:normAutofit/>
          </a:bodyPr>
          <a:lstStyle>
            <a:lvl1pPr>
              <a:defRPr sz="3600" baseline="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14" name="Subtitle 2"/>
          <p:cNvSpPr>
            <a:spLocks noGrp="1"/>
          </p:cNvSpPr>
          <p:nvPr>
            <p:ph type="subTitle" idx="1" hasCustomPrompt="1"/>
          </p:nvPr>
        </p:nvSpPr>
        <p:spPr>
          <a:xfrm>
            <a:off x="949041" y="2571750"/>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Tree>
    <p:extLst>
      <p:ext uri="{BB962C8B-B14F-4D97-AF65-F5344CB8AC3E}">
        <p14:creationId xmlns:p14="http://schemas.microsoft.com/office/powerpoint/2010/main" val="1038117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4" name="Rectangle 13"/>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053" y="0"/>
            <a:ext cx="6876000" cy="514826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0" name="Rectangle 9"/>
          <p:cNvSpPr>
            <a:spLocks noChangeAspect="1"/>
          </p:cNvSpPr>
          <p:nvPr userDrawn="1"/>
        </p:nvSpPr>
        <p:spPr>
          <a:xfrm>
            <a:off x="6866474" y="4441892"/>
            <a:ext cx="705900" cy="705898"/>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22" name="Title 1"/>
          <p:cNvSpPr>
            <a:spLocks noGrp="1" noChangeAspect="1"/>
          </p:cNvSpPr>
          <p:nvPr>
            <p:ph type="ctrTitle" hasCustomPrompt="1"/>
          </p:nvPr>
        </p:nvSpPr>
        <p:spPr>
          <a:xfrm>
            <a:off x="956347" y="944135"/>
            <a:ext cx="5033087" cy="1274495"/>
          </a:xfrm>
          <a:prstGeom prst="rect">
            <a:avLst/>
          </a:prstGeom>
        </p:spPr>
        <p:txBody>
          <a:bodyPr anchor="t" anchorCtr="0">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24" name="Subtitle 2"/>
          <p:cNvSpPr>
            <a:spLocks noGrp="1"/>
          </p:cNvSpPr>
          <p:nvPr>
            <p:ph type="subTitle" idx="1" hasCustomPrompt="1"/>
          </p:nvPr>
        </p:nvSpPr>
        <p:spPr>
          <a:xfrm>
            <a:off x="956345" y="2557199"/>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
        <p:nvSpPr>
          <p:cNvPr id="3" name="Picture Placeholder 2"/>
          <p:cNvSpPr>
            <a:spLocks noGrp="1"/>
          </p:cNvSpPr>
          <p:nvPr>
            <p:ph type="pic" sz="quarter" idx="10"/>
          </p:nvPr>
        </p:nvSpPr>
        <p:spPr>
          <a:xfrm>
            <a:off x="4653481" y="3733801"/>
            <a:ext cx="2212993" cy="1414462"/>
          </a:xfr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52255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sp>
        <p:nvSpPr>
          <p:cNvPr id="8" name="Rectangle 7"/>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9053" y="0"/>
            <a:ext cx="6876000" cy="514826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3" name="Rectangle 12"/>
          <p:cNvSpPr>
            <a:spLocks noChangeAspect="1"/>
          </p:cNvSpPr>
          <p:nvPr userDrawn="1"/>
        </p:nvSpPr>
        <p:spPr>
          <a:xfrm>
            <a:off x="6866474" y="4441892"/>
            <a:ext cx="705900" cy="705898"/>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6" name="Rectangle 5"/>
          <p:cNvSpPr/>
          <p:nvPr userDrawn="1"/>
        </p:nvSpPr>
        <p:spPr>
          <a:xfrm>
            <a:off x="7760261" y="4480308"/>
            <a:ext cx="1383739" cy="6631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a:spLocks noChangeAspect="1"/>
          </p:cNvSpPr>
          <p:nvPr userDrawn="1"/>
        </p:nvSpPr>
        <p:spPr>
          <a:xfrm>
            <a:off x="7572374" y="4441891"/>
            <a:ext cx="1580681" cy="70684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1"/>
          <p:cNvSpPr>
            <a:spLocks noGrp="1" noChangeAspect="1"/>
          </p:cNvSpPr>
          <p:nvPr>
            <p:ph type="ctrTitle" hasCustomPrompt="1"/>
          </p:nvPr>
        </p:nvSpPr>
        <p:spPr>
          <a:xfrm>
            <a:off x="559937" y="1297260"/>
            <a:ext cx="5102863" cy="1274495"/>
          </a:xfrm>
          <a:prstGeom prst="rect">
            <a:avLst/>
          </a:prstGeom>
        </p:spPr>
        <p:txBody>
          <a:bodyPr anchor="t" anchorCtr="0">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15" name="Subtitle 2"/>
          <p:cNvSpPr>
            <a:spLocks noGrp="1"/>
          </p:cNvSpPr>
          <p:nvPr>
            <p:ph type="subTitle" idx="1" hasCustomPrompt="1"/>
          </p:nvPr>
        </p:nvSpPr>
        <p:spPr>
          <a:xfrm>
            <a:off x="559936" y="2646855"/>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Tree>
    <p:extLst>
      <p:ext uri="{BB962C8B-B14F-4D97-AF65-F5344CB8AC3E}">
        <p14:creationId xmlns:p14="http://schemas.microsoft.com/office/powerpoint/2010/main" val="1246889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yp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6303" y="1008345"/>
            <a:ext cx="7778663" cy="3147410"/>
          </a:xfrm>
          <a:prstGeom prst="rect">
            <a:avLst/>
          </a:prstGeom>
        </p:spPr>
        <p:txBody>
          <a:bodyPr>
            <a:normAutofit/>
          </a:bodyPr>
          <a:lstStyle>
            <a:lvl1pPr>
              <a:defRPr sz="4400" baseline="0">
                <a:solidFill>
                  <a:srgbClr val="A90D32"/>
                </a:solidFill>
              </a:defRPr>
            </a:lvl1pPr>
          </a:lstStyle>
          <a:p>
            <a:r>
              <a:rPr lang="en-US" dirty="0"/>
              <a:t>Large type used for bold statement or quote</a:t>
            </a:r>
          </a:p>
        </p:txBody>
      </p:sp>
      <p:sp>
        <p:nvSpPr>
          <p:cNvPr id="2" name="Rectangular Callout 1"/>
          <p:cNvSpPr/>
          <p:nvPr userDrawn="1"/>
        </p:nvSpPr>
        <p:spPr>
          <a:xfrm flipV="1">
            <a:off x="457202" y="620039"/>
            <a:ext cx="8304756" cy="3821335"/>
          </a:xfrm>
          <a:prstGeom prst="wedgeRectCallout">
            <a:avLst>
              <a:gd name="adj1" fmla="val -21705"/>
              <a:gd name="adj2" fmla="val 61552"/>
            </a:avLst>
          </a:prstGeom>
          <a:noFill/>
          <a:ln>
            <a:solidFill>
              <a:schemeClr val="bg1">
                <a:lumMod val="8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50000"/>
                </a:schemeClr>
              </a:solidFill>
            </a:endParaRPr>
          </a:p>
        </p:txBody>
      </p:sp>
      <p:sp>
        <p:nvSpPr>
          <p:cNvPr id="5"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392106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sz="2400">
                <a:solidFill>
                  <a:srgbClr val="A90D3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noChangeAspect="1"/>
          </p:cNvSpPr>
          <p:nvPr>
            <p:ph type="body" idx="1"/>
          </p:nvPr>
        </p:nvSpPr>
        <p:spPr>
          <a:xfrm>
            <a:off x="457203" y="1151335"/>
            <a:ext cx="4040188" cy="479822"/>
          </a:xfrm>
          <a:prstGeom prst="rect">
            <a:avLst/>
          </a:prstGeom>
        </p:spPr>
        <p:txBody>
          <a:bodyPr anchor="t" anchorCtr="0">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a:prstGeom prst="rect">
            <a:avLst/>
          </a:prstGeom>
        </p:spPr>
        <p:txBody>
          <a:bodyPr/>
          <a:lstStyle>
            <a:lvl1pPr marL="342891" indent="-342891">
              <a:buFont typeface="Wingdings" panose="05000000000000000000" pitchFamily="2" charset="2"/>
              <a:buChar char="§"/>
              <a:defRPr sz="1600"/>
            </a:lvl1pPr>
            <a:lvl2pPr marL="800080" indent="-342891">
              <a:buFont typeface="Wingdings" panose="05000000000000000000" pitchFamily="2" charset="2"/>
              <a:buChar char="§"/>
              <a:defRPr sz="1600"/>
            </a:lvl2pPr>
            <a:lvl3pPr marL="1200121" indent="-285744">
              <a:buFont typeface="Wingdings" panose="05000000000000000000" pitchFamily="2" charset="2"/>
              <a:buChar char="§"/>
              <a:defRPr sz="1600"/>
            </a:lvl3pPr>
            <a:lvl4pPr marL="1657309" indent="-285744">
              <a:buFont typeface="Wingdings" panose="05000000000000000000" pitchFamily="2" charset="2"/>
              <a:buChar char="§"/>
              <a:defRPr sz="1600"/>
            </a:lvl4pPr>
            <a:lvl5pPr marL="2114498" indent="-285744">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noChangeAspect="1"/>
          </p:cNvSpPr>
          <p:nvPr>
            <p:ph type="body" idx="13"/>
          </p:nvPr>
        </p:nvSpPr>
        <p:spPr>
          <a:xfrm>
            <a:off x="4674627" y="1151335"/>
            <a:ext cx="4040188" cy="479822"/>
          </a:xfrm>
          <a:prstGeom prst="rect">
            <a:avLst/>
          </a:prstGeom>
        </p:spPr>
        <p:txBody>
          <a:bodyPr anchor="t" anchorCtr="0">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p:cNvSpPr>
            <a:spLocks noGrp="1"/>
          </p:cNvSpPr>
          <p:nvPr>
            <p:ph sz="half" idx="14"/>
          </p:nvPr>
        </p:nvSpPr>
        <p:spPr>
          <a:xfrm>
            <a:off x="4674627" y="1631156"/>
            <a:ext cx="4040188" cy="2963466"/>
          </a:xfrm>
          <a:prstGeom prst="rect">
            <a:avLst/>
          </a:prstGeom>
        </p:spPr>
        <p:txBody>
          <a:bodyPr>
            <a:normAutofit/>
          </a:bodyPr>
          <a:lstStyle>
            <a:lvl1pPr marL="342891" indent="-342891">
              <a:buFont typeface="Wingdings" panose="05000000000000000000" pitchFamily="2" charset="2"/>
              <a:buChar char="§"/>
              <a:defRPr sz="1600"/>
            </a:lvl1pPr>
            <a:lvl2pPr marL="800080" indent="-342891">
              <a:buFont typeface="Wingdings" panose="05000000000000000000" pitchFamily="2" charset="2"/>
              <a:buChar char="§"/>
              <a:defRPr sz="1600"/>
            </a:lvl2pPr>
            <a:lvl3pPr marL="1200121" indent="-285744">
              <a:buFont typeface="Wingdings" panose="05000000000000000000" pitchFamily="2" charset="2"/>
              <a:buChar char="§"/>
              <a:defRPr sz="1600"/>
            </a:lvl3pPr>
            <a:lvl4pPr marL="1657309" indent="-285744">
              <a:buFont typeface="Wingdings" panose="05000000000000000000" pitchFamily="2" charset="2"/>
              <a:buChar char="§"/>
              <a:defRPr sz="1600"/>
            </a:lvl4pPr>
            <a:lvl5pPr marL="2114498" indent="-285744">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273202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ure">
    <p:spTree>
      <p:nvGrpSpPr>
        <p:cNvPr id="1" name=""/>
        <p:cNvGrpSpPr/>
        <p:nvPr/>
      </p:nvGrpSpPr>
      <p:grpSpPr>
        <a:xfrm>
          <a:off x="0" y="0"/>
          <a:ext cx="0" cy="0"/>
          <a:chOff x="0" y="0"/>
          <a:chExt cx="0" cy="0"/>
        </a:xfrm>
      </p:grpSpPr>
      <p:sp>
        <p:nvSpPr>
          <p:cNvPr id="7" name="Rectangle 6"/>
          <p:cNvSpPr/>
          <p:nvPr userDrawn="1"/>
        </p:nvSpPr>
        <p:spPr>
          <a:xfrm>
            <a:off x="-9053" y="0"/>
            <a:ext cx="6876000" cy="514826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8" name="Rectangle 7"/>
          <p:cNvSpPr>
            <a:spLocks noChangeAspect="1"/>
          </p:cNvSpPr>
          <p:nvPr userDrawn="1"/>
        </p:nvSpPr>
        <p:spPr>
          <a:xfrm>
            <a:off x="6866474" y="4441892"/>
            <a:ext cx="705900" cy="705898"/>
          </a:xfrm>
          <a:prstGeom prst="rect">
            <a:avLst/>
          </a:prstGeom>
          <a:solidFill>
            <a:srgbClr val="D71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11" name="Rectangle 10"/>
          <p:cNvSpPr>
            <a:spLocks noChangeAspect="1"/>
          </p:cNvSpPr>
          <p:nvPr userDrawn="1"/>
        </p:nvSpPr>
        <p:spPr>
          <a:xfrm>
            <a:off x="7572374" y="4441891"/>
            <a:ext cx="1580681" cy="706843"/>
          </a:xfrm>
          <a:prstGeom prst="rect">
            <a:avLst/>
          </a:prstGeom>
          <a:solidFill>
            <a:srgbClr val="A90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noChangeAspect="1"/>
          </p:cNvSpPr>
          <p:nvPr>
            <p:ph type="ctrTitle" hasCustomPrompt="1"/>
          </p:nvPr>
        </p:nvSpPr>
        <p:spPr>
          <a:xfrm>
            <a:off x="389301" y="2066765"/>
            <a:ext cx="6083928" cy="1274495"/>
          </a:xfrm>
          <a:prstGeom prst="rect">
            <a:avLst/>
          </a:prstGeom>
        </p:spPr>
        <p:txBody>
          <a:bodyPr anchor="t" anchorCtr="0">
            <a:normAutofit/>
          </a:bodyPr>
          <a:lstStyle>
            <a:lvl1pPr algn="ctr">
              <a:defRPr sz="5300" baseline="0">
                <a:solidFill>
                  <a:schemeClr val="bg1"/>
                </a:solidFill>
                <a:latin typeface="Arial" panose="020B0604020202020204" pitchFamily="34" charset="0"/>
                <a:cs typeface="Arial" panose="020B0604020202020204" pitchFamily="34" charset="0"/>
              </a:defRPr>
            </a:lvl1pPr>
          </a:lstStyle>
          <a:p>
            <a:r>
              <a:rPr lang="en-US" dirty="0"/>
              <a:t>Thank You</a:t>
            </a: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6322" y="3821042"/>
            <a:ext cx="1620943" cy="5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29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a:t>Insert date under view on slide master</a:t>
            </a:r>
            <a:endParaRPr lang="en-US" dirty="0"/>
          </a:p>
        </p:txBody>
      </p:sp>
      <p:sp>
        <p:nvSpPr>
          <p:cNvPr id="4" name="Rectangle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38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DBC1A-50E3-4BCC-BBC1-F1B50F876C5B}" type="datetimeFigureOut">
              <a:rPr lang="en-ZA" smtClean="0"/>
              <a:t>2019/10/01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325599291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DBC1A-50E3-4BCC-BBC1-F1B50F876C5B}" type="datetimeFigureOut">
              <a:rPr lang="en-ZA" smtClean="0"/>
              <a:t>2019/10/01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275316087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1DBC1A-50E3-4BCC-BBC1-F1B50F876C5B}" type="datetimeFigureOut">
              <a:rPr lang="en-ZA" smtClean="0"/>
              <a:t>2019/10/01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0BA3422-C352-4036-9AB5-747EB3178C42}" type="slidenum">
              <a:rPr lang="en-ZA" smtClean="0"/>
              <a:t>‹#›</a:t>
            </a:fld>
            <a:endParaRPr lang="en-ZA"/>
          </a:p>
        </p:txBody>
      </p:sp>
      <p:sp>
        <p:nvSpPr>
          <p:cNvPr id="10" name="Slide Number Placeholder 5">
            <a:extLst>
              <a:ext uri="{FF2B5EF4-FFF2-40B4-BE49-F238E27FC236}">
                <a16:creationId xmlns:a16="http://schemas.microsoft.com/office/drawing/2014/main" id="{8025B963-3983-4402-8343-342F71BF5E90}"/>
              </a:ext>
            </a:extLst>
          </p:cNvPr>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406086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1DBC1A-50E3-4BCC-BBC1-F1B50F876C5B}" type="datetimeFigureOut">
              <a:rPr lang="en-ZA" smtClean="0"/>
              <a:t>2019/10/01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144389409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DBC1A-50E3-4BCC-BBC1-F1B50F876C5B}" type="datetimeFigureOut">
              <a:rPr lang="en-ZA" smtClean="0"/>
              <a:t>2019/10/01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367915912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1DBC1A-50E3-4BCC-BBC1-F1B50F876C5B}" type="datetimeFigureOut">
              <a:rPr lang="en-ZA" smtClean="0"/>
              <a:t>2019/10/01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r>
              <a:rPr lang="en-US"/>
              <a:t>Insert date under view on slide master</a:t>
            </a:r>
            <a:endParaRPr lang="en-US" dirty="0"/>
          </a:p>
        </p:txBody>
      </p:sp>
    </p:spTree>
    <p:extLst>
      <p:ext uri="{BB962C8B-B14F-4D97-AF65-F5344CB8AC3E}">
        <p14:creationId xmlns:p14="http://schemas.microsoft.com/office/powerpoint/2010/main" val="189391877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1DBC1A-50E3-4BCC-BBC1-F1B50F876C5B}" type="datetimeFigureOut">
              <a:rPr lang="en-ZA" smtClean="0"/>
              <a:t>2019/10/01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0BA3422-C352-4036-9AB5-747EB3178C42}" type="slidenum">
              <a:rPr lang="en-ZA" smtClean="0"/>
              <a:t>‹#›</a:t>
            </a:fld>
            <a:endParaRPr lang="en-ZA"/>
          </a:p>
        </p:txBody>
      </p:sp>
      <p:sp>
        <p:nvSpPr>
          <p:cNvPr id="8" name="Slide Number Placeholder 5">
            <a:extLst>
              <a:ext uri="{FF2B5EF4-FFF2-40B4-BE49-F238E27FC236}">
                <a16:creationId xmlns:a16="http://schemas.microsoft.com/office/drawing/2014/main" id="{B52A8A60-5887-4AC6-A301-C4114073EBE2}"/>
              </a:ext>
            </a:extLst>
          </p:cNvPr>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192932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41DBC1A-50E3-4BCC-BBC1-F1B50F876C5B}" type="datetimeFigureOut">
              <a:rPr lang="en-ZA" smtClean="0"/>
              <a:t>2019/10/01</a:t>
            </a:fld>
            <a:endParaRPr lang="en-Z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Insert date under view on slide master</a:t>
            </a:r>
            <a:endParaRPr lang="en-US" dirty="0"/>
          </a:p>
        </p:txBody>
      </p:sp>
    </p:spTree>
    <p:extLst>
      <p:ext uri="{BB962C8B-B14F-4D97-AF65-F5344CB8AC3E}">
        <p14:creationId xmlns:p14="http://schemas.microsoft.com/office/powerpoint/2010/main" val="529219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666" r:id="rId14"/>
    <p:sldLayoutId id="2147483668" r:id="rId15"/>
    <p:sldLayoutId id="2147483665" r:id="rId16"/>
    <p:sldLayoutId id="2147483674" r:id="rId17"/>
    <p:sldLayoutId id="2147483655" r:id="rId18"/>
    <p:sldLayoutId id="2147483675" r:id="rId19"/>
    <p:sldLayoutId id="2147483654" r:id="rId20"/>
    <p:sldLayoutId id="2147483662" r:id="rId21"/>
    <p:sldLayoutId id="2147483661" r:id="rId22"/>
    <p:sldLayoutId id="2147483664" r:id="rId23"/>
    <p:sldLayoutId id="2147483653" r:id="rId24"/>
    <p:sldLayoutId id="2147483663" r:id="rId25"/>
    <p:sldLayoutId id="2147483676" r:id="rId2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99182" y="2803161"/>
            <a:ext cx="3703739" cy="1107996"/>
          </a:xfrm>
        </p:spPr>
        <p:txBody>
          <a:bodyPr/>
          <a:lstStyle/>
          <a:p>
            <a:pPr algn="ctr"/>
            <a:r>
              <a:rPr lang="en-US" sz="2000" dirty="0">
                <a:solidFill>
                  <a:schemeClr val="tx1"/>
                </a:solidFill>
                <a:latin typeface="Tw Cen MT" panose="020B0602020104020603" pitchFamily="34" charset="77"/>
              </a:rPr>
              <a:t>ILO CENTENARY CONFERENCE</a:t>
            </a:r>
            <a:br>
              <a:rPr lang="en-US" sz="2000" dirty="0">
                <a:latin typeface="Tw Cen MT" panose="020B0602020104020603" pitchFamily="34" charset="77"/>
              </a:rPr>
            </a:br>
            <a:endParaRPr lang="en-ZA" sz="2000" dirty="0">
              <a:solidFill>
                <a:schemeClr val="tx1"/>
              </a:solidFill>
              <a:latin typeface="Tw Cen MT" panose="020B0602020104020603" pitchFamily="34" charset="77"/>
              <a:ea typeface="Tahoma" pitchFamily="34" charset="0"/>
              <a:cs typeface="Tahoma" pitchFamily="34" charset="0"/>
            </a:endParaRPr>
          </a:p>
          <a:p>
            <a:pPr algn="ctr"/>
            <a:r>
              <a:rPr lang="en-ZA" sz="2000" dirty="0" err="1">
                <a:solidFill>
                  <a:schemeClr val="tx1"/>
                </a:solidFill>
                <a:latin typeface="Tw Cen MT" panose="020B0602020104020603" pitchFamily="34" charset="77"/>
                <a:ea typeface="Tahoma" pitchFamily="34" charset="0"/>
                <a:cs typeface="Tahoma" pitchFamily="34" charset="0"/>
              </a:rPr>
              <a:t>Kamalesh</a:t>
            </a:r>
            <a:r>
              <a:rPr lang="en-ZA" sz="2000" dirty="0">
                <a:solidFill>
                  <a:schemeClr val="tx1"/>
                </a:solidFill>
                <a:latin typeface="Tw Cen MT" panose="020B0602020104020603" pitchFamily="34" charset="77"/>
                <a:ea typeface="Tahoma" pitchFamily="34" charset="0"/>
                <a:cs typeface="Tahoma" pitchFamily="34" charset="0"/>
              </a:rPr>
              <a:t> Newaj and Stefan Van Eck</a:t>
            </a:r>
          </a:p>
        </p:txBody>
      </p:sp>
      <p:sp>
        <p:nvSpPr>
          <p:cNvPr id="7" name="Text Placeholder 6"/>
          <p:cNvSpPr>
            <a:spLocks noGrp="1"/>
          </p:cNvSpPr>
          <p:nvPr>
            <p:ph type="body" sz="quarter" idx="18"/>
          </p:nvPr>
        </p:nvSpPr>
        <p:spPr>
          <a:xfrm>
            <a:off x="99183" y="4199467"/>
            <a:ext cx="3703740" cy="249299"/>
          </a:xfrm>
        </p:spPr>
        <p:txBody>
          <a:bodyPr/>
          <a:lstStyle/>
          <a:p>
            <a:pPr algn="ctr"/>
            <a:r>
              <a:rPr lang="en-ZA" sz="1800" b="1" dirty="0">
                <a:solidFill>
                  <a:srgbClr val="FF0000"/>
                </a:solidFill>
                <a:latin typeface="Tw Cen MT" panose="020B0602020104020603" pitchFamily="34" charset="77"/>
                <a:ea typeface="Tahoma" charset="0"/>
                <a:cs typeface="Tahoma" charset="0"/>
              </a:rPr>
              <a:t>4 October 2019</a:t>
            </a:r>
          </a:p>
        </p:txBody>
      </p:sp>
      <p:pic>
        <p:nvPicPr>
          <p:cNvPr id="23" name="Picture Placeholder 2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08" r="308"/>
          <a:stretch>
            <a:fillRect/>
          </a:stretch>
        </p:blipFill>
        <p:spPr>
          <a:xfrm>
            <a:off x="3802922" y="0"/>
            <a:ext cx="5358858" cy="5170425"/>
          </a:xfrm>
        </p:spPr>
      </p:pic>
    </p:spTree>
    <p:extLst>
      <p:ext uri="{BB962C8B-B14F-4D97-AF65-F5344CB8AC3E}">
        <p14:creationId xmlns:p14="http://schemas.microsoft.com/office/powerpoint/2010/main" val="90275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DECISION</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285750" indent="-285750" algn="just">
              <a:buFont typeface="Wingdings" panose="05000000000000000000" pitchFamily="2" charset="2"/>
              <a:buChar char="q"/>
            </a:pPr>
            <a:r>
              <a:rPr lang="en-ZA" sz="2000" dirty="0">
                <a:latin typeface="Tahoma" charset="0"/>
                <a:ea typeface="Tahoma" charset="0"/>
                <a:cs typeface="Tahoma" charset="0"/>
              </a:rPr>
              <a:t>Placed a lot of emphasis on a much earlier decision of the CC.</a:t>
            </a:r>
          </a:p>
          <a:p>
            <a:pPr marL="285750" indent="-285750" algn="just">
              <a:buFont typeface="Wingdings" panose="05000000000000000000" pitchFamily="2" charset="2"/>
              <a:buChar char="q"/>
            </a:pPr>
            <a:r>
              <a:rPr lang="en-ZA" sz="2000" i="1" dirty="0">
                <a:latin typeface="Tahoma" charset="0"/>
                <a:ea typeface="Tahoma" charset="0"/>
                <a:cs typeface="Tahoma" charset="0"/>
              </a:rPr>
              <a:t>National Union of Metalworkers of SA &amp; others v Bader Bop (Pty) Ltd &amp; another  </a:t>
            </a:r>
            <a:r>
              <a:rPr lang="en-ZA" sz="2000" dirty="0">
                <a:latin typeface="Tahoma" charset="0"/>
                <a:ea typeface="Tahoma" charset="0"/>
                <a:cs typeface="Tahoma" charset="0"/>
              </a:rPr>
              <a:t>(2005) : Here employer refused to grant a minority union the organisational right to elect shop stewards and union gave notice of intention to strike </a:t>
            </a:r>
          </a:p>
          <a:p>
            <a:pPr marL="285750" indent="-285750" algn="just">
              <a:buFont typeface="Wingdings" panose="05000000000000000000" pitchFamily="2" charset="2"/>
              <a:buChar char="q"/>
            </a:pPr>
            <a:r>
              <a:rPr lang="en-ZA" sz="2000" dirty="0">
                <a:latin typeface="Tahoma" charset="0"/>
                <a:ea typeface="Tahoma" charset="0"/>
                <a:cs typeface="Tahoma" charset="0"/>
              </a:rPr>
              <a:t>Question: Are minority trade unions entitled to strike to gain statutory organisational rights?</a:t>
            </a:r>
          </a:p>
          <a:p>
            <a:pPr marL="285750" indent="-285750" algn="just">
              <a:buFont typeface="Wingdings" panose="05000000000000000000" pitchFamily="2" charset="2"/>
              <a:buChar char="q"/>
            </a:pPr>
            <a:r>
              <a:rPr lang="en-ZA" sz="2000" dirty="0">
                <a:latin typeface="Tahoma" charset="0"/>
                <a:ea typeface="Tahoma" charset="0"/>
                <a:cs typeface="Tahoma" charset="0"/>
              </a:rPr>
              <a:t>Decision: Yes </a:t>
            </a:r>
          </a:p>
          <a:p>
            <a:pPr marL="285750" indent="-285750" algn="just">
              <a:buFont typeface="Wingdings" panose="05000000000000000000" pitchFamily="2" charset="2"/>
              <a:buChar char="q"/>
            </a:pPr>
            <a:r>
              <a:rPr lang="en-ZA" sz="2000" dirty="0">
                <a:latin typeface="Tahoma" charset="0"/>
                <a:ea typeface="Tahoma" charset="0"/>
                <a:cs typeface="Tahoma" charset="0"/>
              </a:rPr>
              <a:t>Basis for decision: </a:t>
            </a:r>
          </a:p>
          <a:p>
            <a:pPr marL="715963" indent="-444500" algn="just">
              <a:buFont typeface="Wingdings" panose="05000000000000000000" pitchFamily="2" charset="2"/>
              <a:buChar char="q"/>
            </a:pPr>
            <a:r>
              <a:rPr lang="en-ZA" sz="2000" dirty="0">
                <a:latin typeface="Tahoma" charset="0"/>
                <a:ea typeface="Tahoma" charset="0"/>
                <a:cs typeface="Tahoma" charset="0"/>
              </a:rPr>
              <a:t>As starting point CC highlighted fact that </a:t>
            </a:r>
            <a:r>
              <a:rPr lang="en-ZA" sz="2000" b="1" i="1" dirty="0">
                <a:latin typeface="Tahoma" charset="0"/>
                <a:ea typeface="Tahoma" charset="0"/>
                <a:cs typeface="Tahoma" charset="0"/>
              </a:rPr>
              <a:t>first</a:t>
            </a:r>
            <a:r>
              <a:rPr lang="en-ZA" sz="2000" dirty="0">
                <a:latin typeface="Tahoma" charset="0"/>
                <a:ea typeface="Tahoma" charset="0"/>
                <a:cs typeface="Tahoma" charset="0"/>
              </a:rPr>
              <a:t> purpose of the LRA is to give effect to constitutional rights. </a:t>
            </a:r>
            <a:r>
              <a:rPr lang="en-ZA" sz="2000" b="1" i="1" dirty="0">
                <a:latin typeface="Tahoma" charset="0"/>
                <a:ea typeface="Tahoma" charset="0"/>
                <a:cs typeface="Tahoma" charset="0"/>
              </a:rPr>
              <a:t>Secondly</a:t>
            </a:r>
            <a:r>
              <a:rPr lang="en-ZA" sz="2000" dirty="0">
                <a:latin typeface="Tahoma" charset="0"/>
                <a:ea typeface="Tahoma" charset="0"/>
                <a:cs typeface="Tahoma" charset="0"/>
              </a:rPr>
              <a:t>, the LRA should give legislative effect to South Africa’s obligations arising from the ratification of ILO conventions. </a:t>
            </a:r>
          </a:p>
          <a:p>
            <a:pPr marL="271462" indent="0" algn="just"/>
            <a:endParaRPr lang="en-ZA" sz="1800" b="1" dirty="0">
              <a:latin typeface="Tahoma" charset="0"/>
              <a:ea typeface="Tahoma" charset="0"/>
              <a:cs typeface="Tahoma" charset="0"/>
            </a:endParaRPr>
          </a:p>
          <a:p>
            <a:pPr marL="0" indent="0" algn="just"/>
            <a:endParaRPr lang="en-ZA" sz="1800" b="1"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61537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DECISION</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715963" indent="-444500" algn="just">
              <a:buFont typeface="Wingdings" panose="05000000000000000000" pitchFamily="2" charset="2"/>
              <a:buChar char="q"/>
            </a:pPr>
            <a:r>
              <a:rPr lang="en-ZA" sz="2000" dirty="0">
                <a:latin typeface="Tahoma" charset="0"/>
                <a:ea typeface="Tahoma" charset="0"/>
                <a:cs typeface="Tahoma" charset="0"/>
              </a:rPr>
              <a:t>International obligations of great importance in interpretation of the LRA.  Significant principle of freedom of association states that workers ‘without distinction whatsoever’ shall have the right to ‘establish and join organisations of their own choosing’.</a:t>
            </a:r>
          </a:p>
          <a:p>
            <a:pPr marL="715963" indent="-444500" algn="just">
              <a:buFont typeface="Wingdings" panose="05000000000000000000" pitchFamily="2" charset="2"/>
              <a:buChar char="q"/>
            </a:pPr>
            <a:r>
              <a:rPr lang="en-ZA" sz="2000" dirty="0">
                <a:latin typeface="Tahoma" charset="0"/>
                <a:ea typeface="Tahoma" charset="0"/>
                <a:cs typeface="Tahoma" charset="0"/>
              </a:rPr>
              <a:t>This does not mean that trade union pluralism is mandatory, but in order for majoritarian system to be compatible with freedom of association, minority unions must be allowed to exist, to organise members, to represent members in relation to individual grievances and to seek to challenge majority unions from time to time. </a:t>
            </a:r>
          </a:p>
          <a:p>
            <a:pPr marL="715963" indent="-444500" algn="just">
              <a:buFont typeface="Wingdings" panose="05000000000000000000" pitchFamily="2" charset="2"/>
              <a:buChar char="q"/>
            </a:pPr>
            <a:r>
              <a:rPr lang="en-ZA" sz="2000" dirty="0">
                <a:latin typeface="Tahoma" charset="0"/>
                <a:ea typeface="Tahoma" charset="0"/>
                <a:cs typeface="Tahoma" charset="0"/>
              </a:rPr>
              <a:t>Nothing in LRA expressly states that unions which admit that they do not meet the requisite threshold membership levels are prevented from using the ordinary processes of collective bargaining and industrial action to persuade employers to grant them organisational rights. </a:t>
            </a:r>
          </a:p>
          <a:p>
            <a:pPr marL="271462" indent="0" algn="just"/>
            <a:endParaRPr lang="en-ZA" sz="1800" b="1"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362975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ARE THE JUDGEMENTS ALIGNED? </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285750" indent="-285750" algn="just">
              <a:buFont typeface="Wingdings" panose="05000000000000000000" pitchFamily="2" charset="2"/>
              <a:buChar char="q"/>
            </a:pPr>
            <a:r>
              <a:rPr lang="en-ZA" sz="2000" dirty="0">
                <a:latin typeface="Tahoma" charset="0"/>
                <a:ea typeface="Tahoma" charset="0"/>
                <a:cs typeface="Tahoma" charset="0"/>
              </a:rPr>
              <a:t>No doubt that decision in </a:t>
            </a:r>
            <a:r>
              <a:rPr lang="en-ZA" sz="2000" i="1" dirty="0">
                <a:latin typeface="Tahoma" charset="0"/>
                <a:ea typeface="Tahoma" charset="0"/>
                <a:cs typeface="Tahoma" charset="0"/>
              </a:rPr>
              <a:t>SACOSWU</a:t>
            </a:r>
            <a:r>
              <a:rPr lang="en-ZA" sz="2000" dirty="0">
                <a:latin typeface="Tahoma" charset="0"/>
                <a:ea typeface="Tahoma" charset="0"/>
                <a:cs typeface="Tahoma" charset="0"/>
              </a:rPr>
              <a:t> accords with approach followed in </a:t>
            </a:r>
            <a:r>
              <a:rPr lang="en-ZA" sz="2000" i="1" dirty="0">
                <a:latin typeface="Tahoma" charset="0"/>
                <a:ea typeface="Tahoma" charset="0"/>
                <a:cs typeface="Tahoma" charset="0"/>
              </a:rPr>
              <a:t>Bader Bop</a:t>
            </a:r>
            <a:r>
              <a:rPr lang="en-ZA" sz="2000" dirty="0">
                <a:latin typeface="Tahoma" charset="0"/>
                <a:ea typeface="Tahoma" charset="0"/>
                <a:cs typeface="Tahoma" charset="0"/>
              </a:rPr>
              <a:t>.</a:t>
            </a:r>
          </a:p>
          <a:p>
            <a:pPr marL="342900" indent="-342900" algn="just">
              <a:buFont typeface="Wingdings" panose="05000000000000000000" pitchFamily="2" charset="2"/>
              <a:buChar char="q"/>
            </a:pPr>
            <a:r>
              <a:rPr lang="en-ZA" sz="2000" dirty="0">
                <a:latin typeface="Tahoma" charset="0"/>
                <a:ea typeface="Tahoma" charset="0"/>
                <a:cs typeface="Tahoma" charset="0"/>
              </a:rPr>
              <a:t>Although the 2 cases did not deal with exactly the same facts, following is evident from these 2 judgments:</a:t>
            </a:r>
          </a:p>
          <a:p>
            <a:pPr marL="715963" indent="-357188" algn="just">
              <a:buFont typeface="Wingdings" panose="05000000000000000000" pitchFamily="2" charset="2"/>
              <a:buChar char="q"/>
            </a:pPr>
            <a:r>
              <a:rPr lang="en-ZA" sz="2000" dirty="0">
                <a:latin typeface="Tahoma" charset="0"/>
                <a:ea typeface="Tahoma" charset="0"/>
                <a:cs typeface="Tahoma" charset="0"/>
              </a:rPr>
              <a:t>minority union can bargain with an employer to acquire organisational rights. This is irrespective of the existence of a section 18 threshold agreement and is an avenue that can be followed despite section 21(8C). </a:t>
            </a:r>
          </a:p>
          <a:p>
            <a:pPr marL="715963" indent="-357188" algn="just">
              <a:buFont typeface="Wingdings" panose="05000000000000000000" pitchFamily="2" charset="2"/>
              <a:buChar char="q"/>
            </a:pPr>
            <a:r>
              <a:rPr lang="en-ZA" sz="2000" dirty="0">
                <a:latin typeface="Tahoma" charset="0"/>
                <a:ea typeface="Tahoma" charset="0"/>
                <a:cs typeface="Tahoma" charset="0"/>
              </a:rPr>
              <a:t>If collective bargaining process is successful, collective agreement can be entered into. </a:t>
            </a:r>
          </a:p>
          <a:p>
            <a:pPr marL="715963" indent="-357188" algn="just">
              <a:buFont typeface="Wingdings" panose="05000000000000000000" pitchFamily="2" charset="2"/>
              <a:buChar char="q"/>
            </a:pPr>
            <a:r>
              <a:rPr lang="en-ZA" sz="2000" dirty="0">
                <a:latin typeface="Tahoma" charset="0"/>
                <a:ea typeface="Tahoma" charset="0"/>
                <a:cs typeface="Tahoma" charset="0"/>
              </a:rPr>
              <a:t>If collective bargaining process is unsuccessful, minority union has right to embark on a strike to try to acquire the organisational rights that it seeks. </a:t>
            </a: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71745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IMPACT ON A MAJORITARIAN SYSTEM </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sz="2000" dirty="0">
                <a:latin typeface="Tahoma" charset="0"/>
                <a:ea typeface="Tahoma" charset="0"/>
                <a:cs typeface="Tahoma" charset="0"/>
              </a:rPr>
              <a:t>Did not depose the principle of majoritarianism. Instead, adopted purposive interpretation of LRA to reconcile this principle with the right to freedom of association through reliance on international law. </a:t>
            </a:r>
          </a:p>
          <a:p>
            <a:pPr marL="285750" indent="-285750" algn="just">
              <a:buFont typeface="Wingdings" panose="05000000000000000000" pitchFamily="2" charset="2"/>
              <a:buChar char="q"/>
            </a:pPr>
            <a:r>
              <a:rPr lang="en-ZA" sz="2000" dirty="0">
                <a:latin typeface="Tahoma" charset="0"/>
                <a:ea typeface="Tahoma" charset="0"/>
                <a:cs typeface="Tahoma" charset="0"/>
              </a:rPr>
              <a:t>However, the co-existence of section 18 and 20 creates an uneasy situation. </a:t>
            </a:r>
          </a:p>
          <a:p>
            <a:pPr marL="285750" indent="-285750" algn="just">
              <a:buFont typeface="Wingdings" panose="05000000000000000000" pitchFamily="2" charset="2"/>
              <a:buChar char="q"/>
            </a:pPr>
            <a:r>
              <a:rPr lang="en-ZA" sz="2000" dirty="0">
                <a:latin typeface="Tahoma" charset="0"/>
                <a:ea typeface="Tahoma" charset="0"/>
                <a:cs typeface="Tahoma" charset="0"/>
              </a:rPr>
              <a:t>Section 20 basically defeats the principle of majoritarianism provided for in section 18. What is the value of giving majority unions the power to conclude threshold agreements if a minority union equally has the right to conclude a separate collective agreement with the same employer that circumvents the threshold agreement’s purpose.</a:t>
            </a:r>
          </a:p>
          <a:p>
            <a:pPr marL="285750" indent="-285750" algn="just">
              <a:buFont typeface="Wingdings" panose="05000000000000000000" pitchFamily="2" charset="2"/>
              <a:buChar char="q"/>
            </a:pPr>
            <a:r>
              <a:rPr lang="en-ZA" sz="2000" dirty="0">
                <a:latin typeface="Tahoma" charset="0"/>
                <a:ea typeface="Tahoma" charset="0"/>
                <a:cs typeface="Tahoma" charset="0"/>
              </a:rPr>
              <a:t>It seems that the problem lies in the wording of the LRA.</a:t>
            </a: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51681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ANOTHER RELEVANT CC JUDGMENT</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i="1" dirty="0"/>
              <a:t>Association of Mineworkers and Construction Union v Chamber of Mines </a:t>
            </a:r>
            <a:r>
              <a:rPr lang="en-ZA" dirty="0"/>
              <a:t>(2017): Also dealt with right of minority union to strike but not to acquire organisational rights.</a:t>
            </a:r>
          </a:p>
          <a:p>
            <a:pPr marL="285750" indent="-285750" algn="just">
              <a:buFont typeface="Wingdings" panose="05000000000000000000" pitchFamily="2" charset="2"/>
              <a:buChar char="q"/>
            </a:pPr>
            <a:r>
              <a:rPr lang="en-ZA" dirty="0"/>
              <a:t>Strike over wage increase. Minority union (AMCU) disagreed with wage increase despite there being a collective agreement in place concluded between majority union and employer. AMCU gave notice to strike, even though LRA prohibits strike action if collective agreement contains no strike clause, which was the case here. </a:t>
            </a:r>
          </a:p>
          <a:p>
            <a:pPr marL="285750" indent="-285750" algn="just">
              <a:buFont typeface="Wingdings" panose="05000000000000000000" pitchFamily="2" charset="2"/>
              <a:buChar char="q"/>
            </a:pPr>
            <a:r>
              <a:rPr lang="en-ZA" dirty="0"/>
              <a:t> </a:t>
            </a:r>
            <a:r>
              <a:rPr lang="en-ZA" b="1" dirty="0"/>
              <a:t>Question</a:t>
            </a:r>
            <a:r>
              <a:rPr lang="en-ZA" dirty="0"/>
              <a:t>: Was AMCU’s right to strike restricted by the collective agreement? This was dependent on whether AMCU was bound by the collective agreement. </a:t>
            </a:r>
          </a:p>
          <a:p>
            <a:pPr marL="0" indent="0" algn="just"/>
            <a:endParaRPr lang="en-ZA" dirty="0"/>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310538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ANOTHER RELEVANT CC JUDGMENT</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dirty="0"/>
              <a:t>It is common cause that section 23(1)(d) permits collective agreements to bind employees who are not members of the trade union/s that are party to the agreement if that trade union/s are the majority union in the </a:t>
            </a:r>
            <a:r>
              <a:rPr lang="en-ZA" b="1" dirty="0"/>
              <a:t>workplace.</a:t>
            </a:r>
            <a:r>
              <a:rPr lang="en-ZA" dirty="0"/>
              <a:t> (Must be noted that employer operated more than 1 mine and AMCU had majority membership at some of the mines but not majority at all mines together). </a:t>
            </a:r>
          </a:p>
          <a:p>
            <a:pPr marL="285750" indent="-285750" algn="just">
              <a:buFont typeface="Wingdings" panose="05000000000000000000" pitchFamily="2" charset="2"/>
              <a:buChar char="q"/>
            </a:pPr>
            <a:r>
              <a:rPr lang="en-ZA" dirty="0"/>
              <a:t>AMCU argued that 23(1)(d) is constitutionally invalid as it infringes workers right to strike.</a:t>
            </a:r>
          </a:p>
          <a:p>
            <a:pPr marL="285750" indent="-285750" algn="just">
              <a:buFont typeface="Wingdings" panose="05000000000000000000" pitchFamily="2" charset="2"/>
              <a:buChar char="q"/>
            </a:pPr>
            <a:r>
              <a:rPr lang="en-ZA" dirty="0"/>
              <a:t>Further argued that definition of workplace must be accorded a broad meaning so that each of the mines where employees render services is regarded as a separate workplace. </a:t>
            </a:r>
          </a:p>
          <a:p>
            <a:pPr marL="0" indent="0" algn="just"/>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252419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ANOTHER RELEVANT CC JUDGMENT</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0" indent="0" algn="just"/>
            <a:endParaRPr lang="en-ZA" dirty="0"/>
          </a:p>
          <a:p>
            <a:pPr marL="0" indent="0" algn="ctr"/>
            <a:r>
              <a:rPr lang="en-ZA" sz="2800" dirty="0"/>
              <a:t>Definition of Workplace</a:t>
            </a:r>
          </a:p>
          <a:p>
            <a:pPr marL="0" indent="0" algn="just"/>
            <a:r>
              <a:rPr lang="en-ZA" sz="2800" b="1" i="1" dirty="0"/>
              <a:t>Place or places </a:t>
            </a:r>
            <a:r>
              <a:rPr lang="en-ZA" sz="2800" dirty="0"/>
              <a:t>where employees of employer work. </a:t>
            </a:r>
          </a:p>
          <a:p>
            <a:pPr marL="0" indent="0" algn="just"/>
            <a:r>
              <a:rPr lang="en-ZA" sz="2800" dirty="0"/>
              <a:t>If employer carries on or conducts </a:t>
            </a:r>
            <a:r>
              <a:rPr lang="en-ZA" sz="2800" b="1" i="1" dirty="0"/>
              <a:t>2 or more </a:t>
            </a:r>
            <a:r>
              <a:rPr lang="en-ZA" sz="2800" dirty="0"/>
              <a:t>operations that are </a:t>
            </a:r>
            <a:r>
              <a:rPr lang="en-ZA" sz="2800" b="1" i="1" dirty="0"/>
              <a:t>independent</a:t>
            </a:r>
            <a:r>
              <a:rPr lang="en-ZA" sz="2800" dirty="0"/>
              <a:t> of one another by reason of </a:t>
            </a:r>
            <a:r>
              <a:rPr lang="en-ZA" sz="2800" b="1" i="1" dirty="0"/>
              <a:t>size, function or organisation,</a:t>
            </a:r>
            <a:r>
              <a:rPr lang="en-ZA" sz="2800" dirty="0"/>
              <a:t> the place or places where employees work in connection with </a:t>
            </a:r>
            <a:r>
              <a:rPr lang="en-ZA" sz="2800" b="1" i="1" dirty="0"/>
              <a:t>each independent operation</a:t>
            </a:r>
            <a:r>
              <a:rPr lang="en-ZA" sz="2800" dirty="0"/>
              <a:t>, constitutes the workplace for that operation. </a:t>
            </a:r>
          </a:p>
          <a:p>
            <a:pPr marL="285750" indent="-285750" algn="just">
              <a:buFont typeface="Wingdings" panose="05000000000000000000" pitchFamily="2" charset="2"/>
              <a:buChar char="q"/>
            </a:pPr>
            <a:endParaRPr lang="en-ZA" sz="28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46983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ANOTHER RELEVANT CC JUDGMENT</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dirty="0"/>
              <a:t>DECISION</a:t>
            </a:r>
          </a:p>
          <a:p>
            <a:pPr marL="715963" indent="-444500" algn="just">
              <a:buFont typeface="Wingdings" panose="05000000000000000000" pitchFamily="2" charset="2"/>
              <a:buChar char="q"/>
            </a:pPr>
            <a:r>
              <a:rPr lang="en-ZA" dirty="0"/>
              <a:t>Even though section 23 has the effect of limiting right to strike, limitation is justifiable as it </a:t>
            </a:r>
            <a:r>
              <a:rPr lang="en-ZA" b="1" i="1" dirty="0"/>
              <a:t>promotes principle of majoritarianism which benefits orderly collective bargaining</a:t>
            </a:r>
            <a:r>
              <a:rPr lang="en-ZA" dirty="0"/>
              <a:t>. </a:t>
            </a:r>
          </a:p>
          <a:p>
            <a:pPr marL="715963" indent="-444500" algn="just">
              <a:buFont typeface="Wingdings" panose="05000000000000000000" pitchFamily="2" charset="2"/>
              <a:buChar char="q"/>
            </a:pPr>
            <a:r>
              <a:rPr lang="en-ZA" dirty="0"/>
              <a:t>Interpreted the “place or places” to mean all places where employees </a:t>
            </a:r>
            <a:r>
              <a:rPr lang="en-ZA" b="1" i="1" dirty="0"/>
              <a:t>collectively work</a:t>
            </a:r>
            <a:r>
              <a:rPr lang="en-ZA" dirty="0"/>
              <a:t>. </a:t>
            </a:r>
          </a:p>
          <a:p>
            <a:pPr marL="715963" indent="-444500" algn="just">
              <a:buFont typeface="Wingdings" panose="05000000000000000000" pitchFamily="2" charset="2"/>
              <a:buChar char="q"/>
            </a:pPr>
            <a:r>
              <a:rPr lang="en-ZA" dirty="0"/>
              <a:t>Although there was more than 1 mine this did not constitute independent workplaces as each individual mining house shared the same financial, information technology and human resource systems and operated in integral fashion, constituting a single workplace. </a:t>
            </a:r>
          </a:p>
          <a:p>
            <a:pPr marL="715963" indent="-444500" algn="just">
              <a:buFont typeface="Wingdings" panose="05000000000000000000" pitchFamily="2" charset="2"/>
              <a:buChar char="q"/>
            </a:pPr>
            <a:endParaRPr lang="en-ZA" dirty="0"/>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374822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COMPARISON IN APPROACH</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dirty="0"/>
              <a:t>While all 3 cases dealt with rights of minority trade unions, </a:t>
            </a:r>
            <a:r>
              <a:rPr lang="en-ZA" i="1" dirty="0"/>
              <a:t>SACOSWU</a:t>
            </a:r>
            <a:r>
              <a:rPr lang="en-ZA" dirty="0"/>
              <a:t> and </a:t>
            </a:r>
            <a:r>
              <a:rPr lang="en-ZA" i="1" dirty="0"/>
              <a:t>Bader Bop </a:t>
            </a:r>
            <a:r>
              <a:rPr lang="en-ZA" dirty="0"/>
              <a:t>focused on right to freedom of association, while </a:t>
            </a:r>
            <a:r>
              <a:rPr lang="en-ZA" i="1" dirty="0"/>
              <a:t>Chamber of Mines </a:t>
            </a:r>
            <a:r>
              <a:rPr lang="en-ZA" dirty="0"/>
              <a:t>on right to collective bargaining. </a:t>
            </a:r>
          </a:p>
          <a:p>
            <a:pPr marL="285750" indent="-285750" algn="just">
              <a:buFont typeface="Wingdings" panose="05000000000000000000" pitchFamily="2" charset="2"/>
              <a:buChar char="q"/>
            </a:pPr>
            <a:r>
              <a:rPr lang="en-ZA" i="1" dirty="0"/>
              <a:t>SACOSWU</a:t>
            </a:r>
            <a:r>
              <a:rPr lang="en-ZA" dirty="0"/>
              <a:t> and </a:t>
            </a:r>
            <a:r>
              <a:rPr lang="en-ZA" i="1" dirty="0"/>
              <a:t>Bader Bop </a:t>
            </a:r>
            <a:r>
              <a:rPr lang="en-ZA" dirty="0"/>
              <a:t>willing to interpret the LRA in a manner that protected rights of minority trade unions. </a:t>
            </a:r>
            <a:r>
              <a:rPr lang="en-ZA" i="1" dirty="0"/>
              <a:t>Chamber of Mines</a:t>
            </a:r>
            <a:r>
              <a:rPr lang="en-ZA" dirty="0"/>
              <a:t>, not persuaded to leave room for minority trade unions in its interpretation of the LRA. Court accepted that rights to engage in collective bargaining and to strike could be trumped on grounds of orderly collective bargaining. </a:t>
            </a:r>
          </a:p>
          <a:p>
            <a:pPr marL="285750" indent="-285750" algn="just">
              <a:buFont typeface="Wingdings" panose="05000000000000000000" pitchFamily="2" charset="2"/>
              <a:buChar char="q"/>
            </a:pPr>
            <a:r>
              <a:rPr lang="en-ZA" dirty="0"/>
              <a:t>Difference in approach: but can be attributable to the two different fundamental rights dealt with, so not necessarily incompatible.  </a:t>
            </a:r>
          </a:p>
          <a:p>
            <a:pPr marL="285750" indent="-285750" algn="just">
              <a:buFont typeface="Wingdings" panose="05000000000000000000" pitchFamily="2" charset="2"/>
              <a:buChar char="q"/>
            </a:pPr>
            <a:r>
              <a:rPr lang="en-ZA" dirty="0"/>
              <a:t>None of the cases wrongly decided in context of current wording of LRA.</a:t>
            </a:r>
          </a:p>
          <a:p>
            <a:pPr marL="715963" indent="-444500" algn="just">
              <a:buFont typeface="Wingdings" panose="05000000000000000000" pitchFamily="2" charset="2"/>
              <a:buChar char="q"/>
            </a:pPr>
            <a:endParaRPr lang="en-ZA" dirty="0"/>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233824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PROPOSED SOLUTION</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dirty="0"/>
              <a:t>LRA restructured:</a:t>
            </a:r>
          </a:p>
          <a:p>
            <a:pPr marL="715963" indent="-444500" algn="just">
              <a:buFont typeface="Wingdings" panose="05000000000000000000" pitchFamily="2" charset="2"/>
              <a:buChar char="q"/>
            </a:pPr>
            <a:r>
              <a:rPr lang="en-ZA" b="1" dirty="0"/>
              <a:t>There should be no thresholds to acquire organisational rights. </a:t>
            </a:r>
          </a:p>
          <a:p>
            <a:pPr marL="914400" indent="-168275" algn="just">
              <a:buFont typeface="Wingdings" panose="05000000000000000000" pitchFamily="2" charset="2"/>
              <a:buChar char="q"/>
            </a:pPr>
            <a:r>
              <a:rPr lang="en-ZA" dirty="0"/>
              <a:t>Employees have the right to freedom of association flowing from both the Constitution and LRA, meaning that they are free to join the union of their choice.</a:t>
            </a:r>
          </a:p>
          <a:p>
            <a:pPr marL="914400" indent="-168275" algn="just">
              <a:buFont typeface="Wingdings" panose="05000000000000000000" pitchFamily="2" charset="2"/>
              <a:buChar char="q"/>
            </a:pPr>
            <a:r>
              <a:rPr lang="en-ZA" dirty="0"/>
              <a:t>However, prejudiced if they join a minority union, as that union will not be allowed to represent them at disciplinary and grievance matters. </a:t>
            </a:r>
          </a:p>
          <a:p>
            <a:pPr marL="914400" indent="-168275" algn="just">
              <a:buFont typeface="Wingdings" panose="05000000000000000000" pitchFamily="2" charset="2"/>
              <a:buChar char="q"/>
            </a:pPr>
            <a:r>
              <a:rPr lang="en-ZA" dirty="0"/>
              <a:t>The fact that minority unions are not automatically afforded organisational rights diminishes right to freedom of association. </a:t>
            </a:r>
          </a:p>
          <a:p>
            <a:pPr marL="715963" indent="-444500" algn="just">
              <a:buFont typeface="Wingdings" panose="05000000000000000000" pitchFamily="2" charset="2"/>
              <a:buChar char="q"/>
            </a:pPr>
            <a:r>
              <a:rPr lang="en-ZA" b="1" dirty="0"/>
              <a:t>If such an approach is followed no need for provisions such as sections 18, 20, 21, which have been the subject of debate.</a:t>
            </a:r>
          </a:p>
          <a:p>
            <a:pPr marL="715963" indent="-444500" algn="just">
              <a:buFont typeface="Wingdings" panose="05000000000000000000" pitchFamily="2" charset="2"/>
              <a:buChar char="q"/>
            </a:pPr>
            <a:endParaRPr lang="en-ZA" dirty="0"/>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226898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1B4DBE-D456-402D-BD2F-437FC780724C}"/>
              </a:ext>
            </a:extLst>
          </p:cNvPr>
          <p:cNvSpPr>
            <a:spLocks noGrp="1"/>
          </p:cNvSpPr>
          <p:nvPr>
            <p:ph type="ftr" sz="quarter" idx="11"/>
          </p:nvPr>
        </p:nvSpPr>
        <p:spPr/>
        <p:txBody>
          <a:bodyPr/>
          <a:lstStyle/>
          <a:p>
            <a:pPr>
              <a:defRPr/>
            </a:pPr>
            <a:endParaRPr lang="en-US" dirty="0"/>
          </a:p>
        </p:txBody>
      </p:sp>
      <p:sp>
        <p:nvSpPr>
          <p:cNvPr id="2" name="Rectangle 1">
            <a:extLst>
              <a:ext uri="{FF2B5EF4-FFF2-40B4-BE49-F238E27FC236}">
                <a16:creationId xmlns:a16="http://schemas.microsoft.com/office/drawing/2014/main" id="{DCF58CBF-182E-4388-BD7D-437DB6E95A10}"/>
              </a:ext>
            </a:extLst>
          </p:cNvPr>
          <p:cNvSpPr/>
          <p:nvPr/>
        </p:nvSpPr>
        <p:spPr>
          <a:xfrm>
            <a:off x="864973" y="1551995"/>
            <a:ext cx="7599405" cy="980910"/>
          </a:xfrm>
          <a:prstGeom prst="rect">
            <a:avLst/>
          </a:prstGeom>
        </p:spPr>
        <p:txBody>
          <a:bodyPr wrap="square">
            <a:spAutoFit/>
          </a:bodyPr>
          <a:lstStyle/>
          <a:p>
            <a:pPr algn="ctr">
              <a:lnSpc>
                <a:spcPct val="107000"/>
              </a:lnSpc>
              <a:spcAft>
                <a:spcPts val="0"/>
              </a:spcAft>
            </a:pPr>
            <a:r>
              <a:rPr lang="en-ZA" sz="2800" b="1" i="1" dirty="0">
                <a:solidFill>
                  <a:srgbClr val="44546A"/>
                </a:solidFill>
                <a:latin typeface="Arial" panose="020B0604020202020204" pitchFamily="34" charset="0"/>
                <a:ea typeface="Calibri" panose="020F0502020204030204" pitchFamily="34" charset="0"/>
                <a:cs typeface="Arial" panose="020B0604020202020204" pitchFamily="34" charset="0"/>
              </a:rPr>
              <a:t>Rights of minority trade</a:t>
            </a:r>
            <a:r>
              <a:rPr lang="en-ZA" sz="2800" b="1" dirty="0">
                <a:latin typeface="Arial" panose="020B0604020202020204" pitchFamily="34" charset="0"/>
                <a:ea typeface="Calibri" panose="020F0502020204030204" pitchFamily="34" charset="0"/>
                <a:cs typeface="Arial" panose="020B0604020202020204" pitchFamily="34" charset="0"/>
              </a:rPr>
              <a:t> </a:t>
            </a:r>
            <a:r>
              <a:rPr lang="en-ZA" sz="2800" b="1" i="1" dirty="0">
                <a:solidFill>
                  <a:srgbClr val="44546A"/>
                </a:solidFill>
                <a:latin typeface="Arial" panose="020B0604020202020204" pitchFamily="34" charset="0"/>
                <a:ea typeface="Calibri" panose="020F0502020204030204" pitchFamily="34" charset="0"/>
                <a:cs typeface="Arial" panose="020B0604020202020204" pitchFamily="34" charset="0"/>
              </a:rPr>
              <a:t>unions: </a:t>
            </a:r>
          </a:p>
          <a:p>
            <a:pPr algn="ctr">
              <a:lnSpc>
                <a:spcPct val="107000"/>
              </a:lnSpc>
              <a:spcAft>
                <a:spcPts val="0"/>
              </a:spcAft>
            </a:pPr>
            <a:r>
              <a:rPr lang="en-ZA" sz="2800" b="1" i="1" dirty="0">
                <a:solidFill>
                  <a:srgbClr val="44546A"/>
                </a:solidFill>
                <a:latin typeface="Arial" panose="020B0604020202020204" pitchFamily="34" charset="0"/>
                <a:ea typeface="Calibri" panose="020F0502020204030204" pitchFamily="34" charset="0"/>
                <a:cs typeface="Arial" panose="020B0604020202020204" pitchFamily="34" charset="0"/>
              </a:rPr>
              <a:t>perspectives from the</a:t>
            </a:r>
            <a:r>
              <a:rPr lang="en-ZA" sz="2800" b="1" dirty="0">
                <a:latin typeface="Arial" panose="020B0604020202020204" pitchFamily="34" charset="0"/>
                <a:ea typeface="Calibri" panose="020F0502020204030204" pitchFamily="34" charset="0"/>
                <a:cs typeface="Arial" panose="020B0604020202020204" pitchFamily="34" charset="0"/>
              </a:rPr>
              <a:t> </a:t>
            </a:r>
            <a:r>
              <a:rPr lang="en-ZA" sz="2800" b="1" i="1" dirty="0">
                <a:solidFill>
                  <a:srgbClr val="44546A"/>
                </a:solidFill>
                <a:latin typeface="Arial" panose="020B0604020202020204" pitchFamily="34" charset="0"/>
                <a:ea typeface="Calibri" panose="020F0502020204030204" pitchFamily="34" charset="0"/>
                <a:cs typeface="Arial" panose="020B0604020202020204" pitchFamily="34" charset="0"/>
              </a:rPr>
              <a:t>ILO and CC</a:t>
            </a:r>
            <a:endParaRPr lang="en-ZA"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795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656454"/>
          </a:xfrm>
        </p:spPr>
        <p:txBody>
          <a:bodyPr>
            <a:normAutofit/>
          </a:bodyPr>
          <a:lstStyle/>
          <a:p>
            <a:pPr algn="ctr"/>
            <a:r>
              <a:rPr lang="en-ZA" sz="2400" dirty="0">
                <a:solidFill>
                  <a:schemeClr val="tx1"/>
                </a:solidFill>
              </a:rPr>
              <a:t>PROPOSED SOLUTION</a:t>
            </a:r>
          </a:p>
        </p:txBody>
      </p:sp>
      <p:sp useBgFill="1">
        <p:nvSpPr>
          <p:cNvPr id="35842" name="Rectangle 3"/>
          <p:cNvSpPr>
            <a:spLocks noGrp="1" noChangeArrowheads="1"/>
          </p:cNvSpPr>
          <p:nvPr>
            <p:ph type="body" sz="quarter" idx="10"/>
          </p:nvPr>
        </p:nvSpPr>
        <p:spPr>
          <a:xfrm>
            <a:off x="325464" y="875784"/>
            <a:ext cx="8361336" cy="4280072"/>
          </a:xfrm>
        </p:spPr>
        <p:txBody>
          <a:bodyPr>
            <a:noAutofit/>
          </a:bodyPr>
          <a:lstStyle/>
          <a:p>
            <a:pPr marL="285750" indent="-285750" algn="just">
              <a:buFont typeface="Wingdings" panose="05000000000000000000" pitchFamily="2" charset="2"/>
              <a:buChar char="q"/>
            </a:pPr>
            <a:r>
              <a:rPr lang="en-ZA" dirty="0"/>
              <a:t>This does not mean that principle of majoritarianism falls away, but that it exists in a manner that respects the right to freedom of association.</a:t>
            </a:r>
          </a:p>
          <a:p>
            <a:pPr marL="285750" indent="-285750" algn="just">
              <a:buFont typeface="Wingdings" panose="05000000000000000000" pitchFamily="2" charset="2"/>
              <a:buChar char="q"/>
            </a:pPr>
            <a:r>
              <a:rPr lang="en-ZA" dirty="0"/>
              <a:t>Majoritarianism important in the collective bargaining process.</a:t>
            </a:r>
          </a:p>
          <a:p>
            <a:pPr marL="285750" indent="-285750" algn="just">
              <a:buFont typeface="Wingdings" panose="05000000000000000000" pitchFamily="2" charset="2"/>
              <a:buChar char="q"/>
            </a:pPr>
            <a:r>
              <a:rPr lang="en-ZA" dirty="0"/>
              <a:t>Would be chaotic if terms and conditions of employment had to be negotiated with all unions who represented employees of the employer. </a:t>
            </a:r>
          </a:p>
          <a:p>
            <a:pPr marL="285750" indent="-285750" algn="just">
              <a:buFont typeface="Wingdings" panose="05000000000000000000" pitchFamily="2" charset="2"/>
              <a:buChar char="q"/>
            </a:pPr>
            <a:r>
              <a:rPr lang="en-ZA" dirty="0"/>
              <a:t>However, there should be stricter requirements in place for the extension of collective agreements to non-parties. </a:t>
            </a:r>
          </a:p>
          <a:p>
            <a:pPr marL="0" indent="0"/>
            <a:endParaRPr lang="en-ZA" b="1" dirty="0"/>
          </a:p>
          <a:p>
            <a:pPr marL="715963" indent="-444500" algn="just">
              <a:buFont typeface="Wingdings" panose="05000000000000000000" pitchFamily="2" charset="2"/>
              <a:buChar char="q"/>
            </a:pPr>
            <a:endParaRPr lang="en-ZA" dirty="0"/>
          </a:p>
          <a:p>
            <a:pPr marL="0" indent="0" algn="just"/>
            <a:endParaRPr lang="en-ZA" sz="2000" dirty="0">
              <a:latin typeface="Tahoma" charset="0"/>
              <a:ea typeface="Tahoma" charset="0"/>
              <a:cs typeface="Tahoma" charset="0"/>
            </a:endParaRPr>
          </a:p>
          <a:p>
            <a:pPr marL="285750" indent="-285750" algn="just">
              <a:buFont typeface="Wingdings" panose="05000000000000000000" pitchFamily="2" charset="2"/>
              <a:buChar char="q"/>
            </a:pPr>
            <a:endParaRPr lang="en-ZA" sz="2000"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425516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742951"/>
          </a:xfrm>
        </p:spPr>
        <p:txBody>
          <a:bodyPr>
            <a:normAutofit/>
          </a:bodyPr>
          <a:lstStyle/>
          <a:p>
            <a:pPr algn="ctr"/>
            <a:r>
              <a:rPr lang="en-ZA" sz="2400" dirty="0">
                <a:solidFill>
                  <a:schemeClr val="tx1"/>
                </a:solidFill>
              </a:rPr>
              <a:t>LEGISLATION</a:t>
            </a:r>
          </a:p>
        </p:txBody>
      </p:sp>
      <p:sp useBgFill="1">
        <p:nvSpPr>
          <p:cNvPr id="35842" name="Rectangle 3"/>
          <p:cNvSpPr>
            <a:spLocks noGrp="1" noChangeArrowheads="1"/>
          </p:cNvSpPr>
          <p:nvPr>
            <p:ph type="body" sz="quarter" idx="10"/>
          </p:nvPr>
        </p:nvSpPr>
        <p:spPr>
          <a:xfrm>
            <a:off x="325464" y="914400"/>
            <a:ext cx="8361336" cy="4057650"/>
          </a:xfrm>
        </p:spPr>
        <p:txBody>
          <a:bodyPr>
            <a:noAutofit/>
          </a:bodyPr>
          <a:lstStyle/>
          <a:p>
            <a:pPr marL="342900" indent="-342900" algn="just">
              <a:buFont typeface="Wingdings" panose="05000000000000000000" pitchFamily="2" charset="2"/>
              <a:buChar char="q"/>
            </a:pPr>
            <a:r>
              <a:rPr lang="en-US" dirty="0">
                <a:solidFill>
                  <a:schemeClr val="tx1"/>
                </a:solidFill>
                <a:latin typeface="Tahoma" charset="0"/>
                <a:ea typeface="Tahoma" charset="0"/>
                <a:cs typeface="Tahoma" charset="0"/>
              </a:rPr>
              <a:t>Constitution provides for </a:t>
            </a:r>
            <a:r>
              <a:rPr lang="en-US" dirty="0" err="1">
                <a:solidFill>
                  <a:schemeClr val="tx1"/>
                </a:solidFill>
                <a:latin typeface="Tahoma" charset="0"/>
                <a:ea typeface="Tahoma" charset="0"/>
                <a:cs typeface="Tahoma" charset="0"/>
              </a:rPr>
              <a:t>Labour</a:t>
            </a:r>
            <a:r>
              <a:rPr lang="en-US" dirty="0">
                <a:solidFill>
                  <a:schemeClr val="tx1"/>
                </a:solidFill>
                <a:latin typeface="Tahoma" charset="0"/>
                <a:ea typeface="Tahoma" charset="0"/>
                <a:cs typeface="Tahoma" charset="0"/>
              </a:rPr>
              <a:t> Relations Rights </a:t>
            </a:r>
          </a:p>
          <a:p>
            <a:pPr marL="715963" indent="-357188" algn="just">
              <a:buFont typeface="Wingdings" panose="05000000000000000000" pitchFamily="2" charset="2"/>
              <a:buChar char="q"/>
            </a:pPr>
            <a:r>
              <a:rPr lang="en-US" dirty="0">
                <a:latin typeface="Tahoma" charset="0"/>
                <a:ea typeface="Tahoma" charset="0"/>
                <a:cs typeface="Tahoma" charset="0"/>
              </a:rPr>
              <a:t>Worker has right to form and join trade union and participate in activities of trade union</a:t>
            </a:r>
          </a:p>
          <a:p>
            <a:pPr marL="715963" indent="-357188" algn="just">
              <a:buFont typeface="Wingdings" panose="05000000000000000000" pitchFamily="2" charset="2"/>
              <a:buChar char="q"/>
            </a:pPr>
            <a:r>
              <a:rPr lang="en-US" dirty="0">
                <a:latin typeface="Tahoma" charset="0"/>
                <a:ea typeface="Tahoma" charset="0"/>
                <a:cs typeface="Tahoma" charset="0"/>
              </a:rPr>
              <a:t>Every trade union has the right to organize </a:t>
            </a:r>
          </a:p>
          <a:p>
            <a:pPr marL="715963" indent="-357188" algn="just">
              <a:buFont typeface="Wingdings" panose="05000000000000000000" pitchFamily="2" charset="2"/>
              <a:buChar char="q"/>
            </a:pPr>
            <a:r>
              <a:rPr lang="en-US" dirty="0">
                <a:latin typeface="Tahoma" charset="0"/>
                <a:ea typeface="Tahoma" charset="0"/>
                <a:cs typeface="Tahoma" charset="0"/>
              </a:rPr>
              <a:t>Every trade union and employer has the right to engage in collective bargaining</a:t>
            </a:r>
          </a:p>
          <a:p>
            <a:pPr marL="358775" indent="0" algn="just"/>
            <a:endParaRPr lang="en-US" dirty="0">
              <a:latin typeface="Tahoma" charset="0"/>
              <a:ea typeface="Tahoma" charset="0"/>
              <a:cs typeface="Tahoma" charset="0"/>
            </a:endParaRPr>
          </a:p>
          <a:p>
            <a:pPr marL="342900" indent="-342900" algn="just">
              <a:buFont typeface="Wingdings" panose="05000000000000000000" pitchFamily="2" charset="2"/>
              <a:buChar char="q"/>
            </a:pPr>
            <a:r>
              <a:rPr lang="en-US" dirty="0">
                <a:solidFill>
                  <a:schemeClr val="tx1"/>
                </a:solidFill>
                <a:latin typeface="Tahoma" charset="0"/>
                <a:ea typeface="Tahoma" charset="0"/>
                <a:cs typeface="Tahoma" charset="0"/>
              </a:rPr>
              <a:t>National Legislation: </a:t>
            </a:r>
            <a:r>
              <a:rPr lang="en-US" dirty="0" err="1">
                <a:solidFill>
                  <a:schemeClr val="tx1"/>
                </a:solidFill>
                <a:latin typeface="Tahoma" charset="0"/>
                <a:ea typeface="Tahoma" charset="0"/>
                <a:cs typeface="Tahoma" charset="0"/>
              </a:rPr>
              <a:t>Labour</a:t>
            </a:r>
            <a:r>
              <a:rPr lang="en-US" dirty="0">
                <a:solidFill>
                  <a:schemeClr val="tx1"/>
                </a:solidFill>
                <a:latin typeface="Tahoma" charset="0"/>
                <a:ea typeface="Tahoma" charset="0"/>
                <a:cs typeface="Tahoma" charset="0"/>
              </a:rPr>
              <a:t> Relations Act (LRA)</a:t>
            </a:r>
          </a:p>
          <a:p>
            <a:pPr marL="715963" indent="-357188" algn="just">
              <a:buFont typeface="Wingdings" panose="05000000000000000000" pitchFamily="2" charset="2"/>
              <a:buChar char="q"/>
            </a:pPr>
            <a:r>
              <a:rPr lang="en-US" dirty="0">
                <a:solidFill>
                  <a:schemeClr val="tx1"/>
                </a:solidFill>
                <a:latin typeface="Tahoma" charset="0"/>
                <a:ea typeface="Tahoma" charset="0"/>
                <a:cs typeface="Tahoma" charset="0"/>
              </a:rPr>
              <a:t>Chapter 2: No limitation on freedom of association</a:t>
            </a:r>
          </a:p>
          <a:p>
            <a:pPr marL="715963" indent="-357188" algn="just">
              <a:buFont typeface="Wingdings" panose="05000000000000000000" pitchFamily="2" charset="2"/>
              <a:buChar char="q"/>
            </a:pPr>
            <a:r>
              <a:rPr lang="en-US" dirty="0">
                <a:latin typeface="Tahoma" charset="0"/>
                <a:ea typeface="Tahoma" charset="0"/>
                <a:cs typeface="Tahoma" charset="0"/>
              </a:rPr>
              <a:t>Chapter 3: Provision of organizational rights to trade unions, but subject to limitations</a:t>
            </a:r>
          </a:p>
        </p:txBody>
      </p:sp>
    </p:spTree>
    <p:extLst>
      <p:ext uri="{BB962C8B-B14F-4D97-AF65-F5344CB8AC3E}">
        <p14:creationId xmlns:p14="http://schemas.microsoft.com/office/powerpoint/2010/main" val="381727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742951"/>
          </a:xfrm>
        </p:spPr>
        <p:txBody>
          <a:bodyPr>
            <a:normAutofit/>
          </a:bodyPr>
          <a:lstStyle/>
          <a:p>
            <a:pPr algn="ctr"/>
            <a:r>
              <a:rPr lang="en-ZA" sz="2400" dirty="0">
                <a:solidFill>
                  <a:schemeClr val="tx1"/>
                </a:solidFill>
              </a:rPr>
              <a:t>LEGISLATION</a:t>
            </a:r>
          </a:p>
        </p:txBody>
      </p:sp>
      <p:sp useBgFill="1">
        <p:nvSpPr>
          <p:cNvPr id="35842" name="Rectangle 3"/>
          <p:cNvSpPr>
            <a:spLocks noGrp="1" noChangeArrowheads="1"/>
          </p:cNvSpPr>
          <p:nvPr>
            <p:ph type="body" sz="quarter" idx="10"/>
          </p:nvPr>
        </p:nvSpPr>
        <p:spPr>
          <a:xfrm>
            <a:off x="391332" y="741405"/>
            <a:ext cx="8361336" cy="4230646"/>
          </a:xfrm>
        </p:spPr>
        <p:txBody>
          <a:bodyPr>
            <a:noAutofit/>
          </a:bodyPr>
          <a:lstStyle/>
          <a:p>
            <a:pPr marL="0" indent="0" algn="just"/>
            <a:endParaRPr lang="en-US" dirty="0">
              <a:solidFill>
                <a:schemeClr val="tx1"/>
              </a:solidFill>
              <a:latin typeface="Tahoma" charset="0"/>
              <a:ea typeface="Tahoma" charset="0"/>
              <a:cs typeface="Tahoma" charset="0"/>
            </a:endParaRPr>
          </a:p>
          <a:p>
            <a:pPr marL="342900" indent="-342900" algn="just">
              <a:buFont typeface="Wingdings" panose="05000000000000000000" pitchFamily="2" charset="2"/>
              <a:buChar char="q"/>
            </a:pPr>
            <a:r>
              <a:rPr lang="en-US" dirty="0">
                <a:latin typeface="Tahoma" charset="0"/>
                <a:ea typeface="Tahoma" charset="0"/>
                <a:cs typeface="Tahoma" charset="0"/>
              </a:rPr>
              <a:t>Why are organizational rights important?</a:t>
            </a:r>
            <a:endParaRPr lang="en-US" dirty="0">
              <a:solidFill>
                <a:schemeClr val="tx1"/>
              </a:solidFill>
              <a:latin typeface="Tahoma" charset="0"/>
              <a:ea typeface="Tahoma" charset="0"/>
              <a:cs typeface="Tahoma" charset="0"/>
            </a:endParaRPr>
          </a:p>
          <a:p>
            <a:pPr marL="342900" indent="-342900" algn="just">
              <a:buFont typeface="Wingdings" panose="05000000000000000000" pitchFamily="2" charset="2"/>
              <a:buChar char="q"/>
            </a:pPr>
            <a:r>
              <a:rPr lang="en-US" dirty="0">
                <a:latin typeface="Tahoma" charset="0"/>
                <a:ea typeface="Tahoma" charset="0"/>
                <a:cs typeface="Tahoma" charset="0"/>
              </a:rPr>
              <a:t>Who are entitled to these rights?</a:t>
            </a:r>
            <a:endParaRPr lang="en-US" dirty="0">
              <a:solidFill>
                <a:schemeClr val="tx1"/>
              </a:solidFill>
              <a:latin typeface="Tahoma" charset="0"/>
              <a:ea typeface="Tahoma" charset="0"/>
              <a:cs typeface="Tahoma" charset="0"/>
            </a:endParaRPr>
          </a:p>
          <a:p>
            <a:pPr marL="630238" indent="-271463" algn="just">
              <a:buFont typeface="Wingdings" panose="05000000000000000000" pitchFamily="2" charset="2"/>
              <a:buChar char="q"/>
            </a:pPr>
            <a:r>
              <a:rPr lang="en-US" dirty="0">
                <a:latin typeface="Tahoma" charset="0"/>
                <a:ea typeface="Tahoma" charset="0"/>
                <a:cs typeface="Tahoma" charset="0"/>
              </a:rPr>
              <a:t>Representative trade unions: Majority and sufficiently representative </a:t>
            </a:r>
          </a:p>
          <a:p>
            <a:pPr marL="630238" indent="-271463" algn="just">
              <a:buFont typeface="Wingdings" panose="05000000000000000000" pitchFamily="2" charset="2"/>
              <a:buChar char="q"/>
            </a:pPr>
            <a:r>
              <a:rPr lang="en-US" dirty="0">
                <a:latin typeface="Tahoma" charset="0"/>
                <a:ea typeface="Tahoma" charset="0"/>
                <a:cs typeface="Tahoma" charset="0"/>
              </a:rPr>
              <a:t>Minority trade unions </a:t>
            </a:r>
            <a:r>
              <a:rPr lang="en-US" b="1" dirty="0">
                <a:latin typeface="Tahoma" charset="0"/>
                <a:ea typeface="Tahoma" charset="0"/>
                <a:cs typeface="Tahoma" charset="0"/>
              </a:rPr>
              <a:t>excluded</a:t>
            </a:r>
          </a:p>
          <a:p>
            <a:pPr marL="358775" indent="-358775" algn="just">
              <a:buFont typeface="Wingdings" panose="05000000000000000000" pitchFamily="2" charset="2"/>
              <a:buChar char="q"/>
            </a:pPr>
            <a:r>
              <a:rPr lang="en-US" dirty="0">
                <a:solidFill>
                  <a:schemeClr val="tx1"/>
                </a:solidFill>
                <a:latin typeface="Tahoma" charset="0"/>
                <a:ea typeface="Tahoma" charset="0"/>
                <a:cs typeface="Tahoma" charset="0"/>
              </a:rPr>
              <a:t>Ties in with majoritarian system advocated for in LRA</a:t>
            </a:r>
          </a:p>
          <a:p>
            <a:pPr marL="358775" indent="-358775" algn="just">
              <a:buFont typeface="Wingdings" panose="05000000000000000000" pitchFamily="2" charset="2"/>
              <a:buChar char="q"/>
            </a:pPr>
            <a:r>
              <a:rPr lang="en-US" dirty="0">
                <a:solidFill>
                  <a:schemeClr val="tx1"/>
                </a:solidFill>
                <a:latin typeface="Tahoma" charset="0"/>
                <a:ea typeface="Tahoma" charset="0"/>
                <a:cs typeface="Tahoma" charset="0"/>
              </a:rPr>
              <a:t>Where does this leave minority trade unions?</a:t>
            </a:r>
          </a:p>
          <a:p>
            <a:pPr marL="358775" indent="-358775" algn="just">
              <a:buFont typeface="Wingdings" panose="05000000000000000000" pitchFamily="2" charset="2"/>
              <a:buChar char="q"/>
            </a:pPr>
            <a:r>
              <a:rPr lang="en-US" dirty="0">
                <a:latin typeface="Tahoma" charset="0"/>
                <a:ea typeface="Tahoma" charset="0"/>
                <a:cs typeface="Tahoma" charset="0"/>
              </a:rPr>
              <a:t>Right of minority trade unions considered by the Constitutional Court (CC) in </a:t>
            </a:r>
            <a:r>
              <a:rPr lang="en-US" i="1" dirty="0">
                <a:latin typeface="Tahoma" charset="0"/>
                <a:ea typeface="Tahoma" charset="0"/>
                <a:cs typeface="Tahoma" charset="0"/>
              </a:rPr>
              <a:t>Police &amp; Prisons Civil Rights Union v SA Correctional Services Workers Union &amp; others</a:t>
            </a:r>
            <a:endParaRPr lang="en-US" i="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306467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742951"/>
          </a:xfrm>
        </p:spPr>
        <p:txBody>
          <a:bodyPr>
            <a:normAutofit/>
          </a:bodyPr>
          <a:lstStyle/>
          <a:p>
            <a:pPr algn="ctr"/>
            <a:r>
              <a:rPr lang="en-ZA" sz="2400" dirty="0">
                <a:solidFill>
                  <a:schemeClr val="tx1"/>
                </a:solidFill>
              </a:rPr>
              <a:t>FACTS</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342900" indent="-342900" algn="just">
              <a:buFont typeface="Wingdings" panose="05000000000000000000" pitchFamily="2" charset="2"/>
              <a:buChar char="q"/>
            </a:pPr>
            <a:r>
              <a:rPr lang="en-ZA" sz="2000" dirty="0">
                <a:latin typeface="Tahoma" charset="0"/>
                <a:ea typeface="Tahoma" charset="0"/>
                <a:cs typeface="Tahoma" charset="0"/>
              </a:rPr>
              <a:t>Issue in dispute: Can employer and minority trade union engage in collective bargaining over the awarding of organisational rights?</a:t>
            </a:r>
          </a:p>
          <a:p>
            <a:pPr marL="342900" indent="-342900" algn="just">
              <a:buFont typeface="Wingdings" panose="05000000000000000000" pitchFamily="2" charset="2"/>
              <a:buChar char="q"/>
            </a:pPr>
            <a:r>
              <a:rPr lang="en-ZA" sz="2000" dirty="0">
                <a:latin typeface="Tahoma" charset="0"/>
                <a:ea typeface="Tahoma" charset="0"/>
                <a:cs typeface="Tahoma" charset="0"/>
              </a:rPr>
              <a:t>In this instance there was already a collective agreement in place with a majority union in terms of section 18 of the LRA, which prescribes the threshold of representativeness required to be met by trade unions in order to acquire certain organisational rights.  Section 18(1) states:</a:t>
            </a:r>
          </a:p>
          <a:p>
            <a:pPr marL="358775" indent="0" algn="just"/>
            <a:r>
              <a:rPr lang="en-ZA" sz="1800" dirty="0">
                <a:latin typeface="Tahoma" charset="0"/>
                <a:ea typeface="Tahoma" charset="0"/>
                <a:cs typeface="Tahoma" charset="0"/>
              </a:rPr>
              <a:t> ‘</a:t>
            </a:r>
            <a:r>
              <a:rPr lang="en-ZA" sz="2000" i="1" dirty="0">
                <a:latin typeface="Tahoma" charset="0"/>
                <a:ea typeface="Tahoma" charset="0"/>
                <a:cs typeface="Tahoma" charset="0"/>
              </a:rPr>
              <a:t>An employer and a registered trade union whose members are a majority of the employees employed by that employer in a workplace, or the parties to a bargaining council, may conclude a collective agreement establishing a threshold of representativeness required in respect of one or more of the organisational rights referred to in sections 12, 13 and 15.’</a:t>
            </a: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42585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742951"/>
          </a:xfrm>
        </p:spPr>
        <p:txBody>
          <a:bodyPr>
            <a:normAutofit/>
          </a:bodyPr>
          <a:lstStyle/>
          <a:p>
            <a:pPr algn="ctr"/>
            <a:r>
              <a:rPr lang="en-ZA" sz="2400" dirty="0">
                <a:solidFill>
                  <a:schemeClr val="tx1"/>
                </a:solidFill>
              </a:rPr>
              <a:t>FACTS</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342900" indent="-342900" algn="just">
              <a:buFont typeface="Wingdings" panose="05000000000000000000" pitchFamily="2" charset="2"/>
              <a:buChar char="q"/>
            </a:pPr>
            <a:r>
              <a:rPr lang="en-US" dirty="0">
                <a:solidFill>
                  <a:schemeClr val="tx1"/>
                </a:solidFill>
                <a:latin typeface="Tahoma" charset="0"/>
                <a:ea typeface="Tahoma" charset="0"/>
                <a:cs typeface="Tahoma" charset="0"/>
              </a:rPr>
              <a:t>Despite threshold agreement with majority (where 9000 members was set as threshold to obtain section 12, 13 and 15 rights), the employer (</a:t>
            </a:r>
            <a:r>
              <a:rPr lang="en-US" dirty="0" err="1">
                <a:solidFill>
                  <a:schemeClr val="tx1"/>
                </a:solidFill>
                <a:latin typeface="Tahoma" charset="0"/>
                <a:ea typeface="Tahoma" charset="0"/>
                <a:cs typeface="Tahoma" charset="0"/>
              </a:rPr>
              <a:t>Dpt</a:t>
            </a:r>
            <a:r>
              <a:rPr lang="en-US" dirty="0">
                <a:solidFill>
                  <a:schemeClr val="tx1"/>
                </a:solidFill>
                <a:latin typeface="Tahoma" charset="0"/>
                <a:ea typeface="Tahoma" charset="0"/>
                <a:cs typeface="Tahoma" charset="0"/>
              </a:rPr>
              <a:t> of Correctional Services) </a:t>
            </a:r>
            <a:r>
              <a:rPr lang="en-US" dirty="0">
                <a:latin typeface="Tahoma" charset="0"/>
                <a:ea typeface="Tahoma" charset="0"/>
                <a:cs typeface="Tahoma" charset="0"/>
              </a:rPr>
              <a:t>granted a minority union (SA Correctional Services Workers Union – SACOSWU) the right to </a:t>
            </a:r>
            <a:r>
              <a:rPr lang="en-ZA" dirty="0">
                <a:latin typeface="Tahoma" charset="0"/>
                <a:ea typeface="Tahoma" charset="0"/>
                <a:cs typeface="Tahoma" charset="0"/>
              </a:rPr>
              <a:t>represent their members at disciplinary and grievance proceedings, as well as the deduction of trade union subscriptions. </a:t>
            </a:r>
          </a:p>
          <a:p>
            <a:pPr marL="342900" indent="-342900" algn="just">
              <a:buFont typeface="Wingdings" panose="05000000000000000000" pitchFamily="2" charset="2"/>
              <a:buChar char="q"/>
            </a:pPr>
            <a:r>
              <a:rPr lang="en-ZA" dirty="0">
                <a:solidFill>
                  <a:schemeClr val="tx1"/>
                </a:solidFill>
                <a:latin typeface="Tahoma" charset="0"/>
                <a:ea typeface="Tahoma" charset="0"/>
                <a:cs typeface="Tahoma" charset="0"/>
              </a:rPr>
              <a:t>The majority union (POPCRU) challenged this.</a:t>
            </a:r>
            <a:endParaRPr lang="en-US"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96329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INTERPRETATION</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285750" indent="-285750" algn="just">
              <a:buFont typeface="Wingdings" panose="05000000000000000000" pitchFamily="2" charset="2"/>
              <a:buChar char="q"/>
            </a:pPr>
            <a:r>
              <a:rPr lang="en-ZA" dirty="0">
                <a:latin typeface="Tahoma" charset="0"/>
                <a:ea typeface="Tahoma" charset="0"/>
                <a:cs typeface="Tahoma" charset="0"/>
              </a:rPr>
              <a:t>Case turned on interpretation of Section 18 and 20 of the LRA</a:t>
            </a:r>
          </a:p>
          <a:p>
            <a:pPr marL="542925" indent="-271463" algn="just">
              <a:buFont typeface="Wingdings" panose="05000000000000000000" pitchFamily="2" charset="2"/>
              <a:buChar char="q"/>
            </a:pPr>
            <a:r>
              <a:rPr lang="en-ZA" dirty="0">
                <a:latin typeface="Tahoma" charset="0"/>
                <a:ea typeface="Tahoma" charset="0"/>
                <a:cs typeface="Tahoma" charset="0"/>
              </a:rPr>
              <a:t>Sec 18: Promotes majoritarianism </a:t>
            </a:r>
          </a:p>
          <a:p>
            <a:pPr marL="542925" indent="-271463" algn="just">
              <a:buFont typeface="Wingdings" panose="05000000000000000000" pitchFamily="2" charset="2"/>
              <a:buChar char="q"/>
            </a:pPr>
            <a:r>
              <a:rPr lang="en-ZA" dirty="0">
                <a:latin typeface="Tahoma" charset="0"/>
                <a:ea typeface="Tahoma" charset="0"/>
                <a:cs typeface="Tahoma" charset="0"/>
              </a:rPr>
              <a:t>Sec 20 states that ‘nothing in this Part precludes the conclusion of a collective agreement that regulates organisational rights’</a:t>
            </a:r>
          </a:p>
          <a:p>
            <a:pPr marL="542925" indent="-271463" algn="just">
              <a:buFont typeface="Wingdings" panose="05000000000000000000" pitchFamily="2" charset="2"/>
              <a:buChar char="q"/>
            </a:pPr>
            <a:r>
              <a:rPr lang="en-ZA" dirty="0">
                <a:latin typeface="Tahoma" charset="0"/>
                <a:ea typeface="Tahoma" charset="0"/>
                <a:cs typeface="Tahoma" charset="0"/>
              </a:rPr>
              <a:t>Does section 20 permit the conclusion of collective agreements between employers and minority trade unions, despite the existence of a threshold agreement with a majority union?</a:t>
            </a: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76520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DECISION</a:t>
            </a:r>
          </a:p>
        </p:txBody>
      </p:sp>
      <p:sp useBgFill="1">
        <p:nvSpPr>
          <p:cNvPr id="35842" name="Rectangle 3"/>
          <p:cNvSpPr>
            <a:spLocks noGrp="1" noChangeArrowheads="1"/>
          </p:cNvSpPr>
          <p:nvPr>
            <p:ph type="body" sz="quarter" idx="10"/>
          </p:nvPr>
        </p:nvSpPr>
        <p:spPr>
          <a:xfrm>
            <a:off x="325464" y="691978"/>
            <a:ext cx="8361336" cy="4280072"/>
          </a:xfrm>
        </p:spPr>
        <p:txBody>
          <a:bodyPr>
            <a:noAutofit/>
          </a:bodyPr>
          <a:lstStyle/>
          <a:p>
            <a:pPr marL="285750" indent="-285750" algn="just">
              <a:buFont typeface="Wingdings" panose="05000000000000000000" pitchFamily="2" charset="2"/>
              <a:buChar char="q"/>
            </a:pPr>
            <a:r>
              <a:rPr lang="en-ZA" sz="2000" dirty="0">
                <a:latin typeface="Tahoma" charset="0"/>
                <a:ea typeface="Tahoma" charset="0"/>
                <a:cs typeface="Tahoma" charset="0"/>
              </a:rPr>
              <a:t>Victory for minority trade unions: Collective bargaining and the conclusion of collective agreements permissible</a:t>
            </a:r>
          </a:p>
          <a:p>
            <a:pPr marL="630238" indent="-358775" algn="just">
              <a:buFont typeface="Wingdings" panose="05000000000000000000" pitchFamily="2" charset="2"/>
              <a:buChar char="q"/>
            </a:pPr>
            <a:r>
              <a:rPr lang="en-ZA" sz="2000" dirty="0">
                <a:latin typeface="Tahoma" charset="0"/>
                <a:ea typeface="Tahoma" charset="0"/>
                <a:cs typeface="Tahoma" charset="0"/>
              </a:rPr>
              <a:t>Reliance placed on section 39(2) of the Constitution which requires that the objects of the Bill of Rights be promoted when interpreting legislation</a:t>
            </a:r>
          </a:p>
          <a:p>
            <a:pPr marL="630238" indent="-358775" algn="just">
              <a:buFont typeface="Wingdings" panose="05000000000000000000" pitchFamily="2" charset="2"/>
              <a:buChar char="q"/>
            </a:pPr>
            <a:r>
              <a:rPr lang="en-ZA" sz="2000" dirty="0">
                <a:latin typeface="Tahoma" charset="0"/>
                <a:ea typeface="Tahoma" charset="0"/>
                <a:cs typeface="Tahoma" charset="0"/>
              </a:rPr>
              <a:t>Court emphasised the importance of interpreting the LRA in a purposive manner which avoids limitation of constitutional rights </a:t>
            </a:r>
          </a:p>
          <a:p>
            <a:pPr marL="614362" indent="-342900" algn="just">
              <a:buFont typeface="Wingdings" panose="05000000000000000000" pitchFamily="2" charset="2"/>
              <a:buChar char="q"/>
            </a:pPr>
            <a:r>
              <a:rPr lang="en-ZA" sz="2000" dirty="0">
                <a:latin typeface="Tahoma" charset="0"/>
                <a:ea typeface="Tahoma" charset="0"/>
                <a:cs typeface="Tahoma" charset="0"/>
              </a:rPr>
              <a:t>‘</a:t>
            </a:r>
            <a:r>
              <a:rPr lang="en-ZA" sz="2000" i="1" dirty="0">
                <a:latin typeface="Tahoma" charset="0"/>
                <a:ea typeface="Tahoma" charset="0"/>
                <a:cs typeface="Tahoma" charset="0"/>
              </a:rPr>
              <a:t>Any statutory provision that prevents a trade union from bargaining on behalf of its members or forbidding it from representing them in disciplinary and grievance proceedings would limit rights in the Bill of Rights.  Forcing workers who belong to one trade union to be represented by a rival union at disciplinary hearings seriously undermines their right to freedom of association described earlier’. </a:t>
            </a:r>
          </a:p>
          <a:p>
            <a:pPr marL="285750" indent="-14288" algn="just">
              <a:buFont typeface="Wingdings" panose="05000000000000000000" pitchFamily="2" charset="2"/>
              <a:buChar char="q"/>
            </a:pPr>
            <a:endParaRPr lang="en-ZA" sz="1800" b="1"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272494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81F3-5CEA-446B-89E7-0B0FBC960014}"/>
              </a:ext>
            </a:extLst>
          </p:cNvPr>
          <p:cNvSpPr>
            <a:spLocks noGrp="1"/>
          </p:cNvSpPr>
          <p:nvPr>
            <p:ph type="title"/>
          </p:nvPr>
        </p:nvSpPr>
        <p:spPr>
          <a:xfrm>
            <a:off x="457200" y="171449"/>
            <a:ext cx="8229600" cy="520529"/>
          </a:xfrm>
        </p:spPr>
        <p:txBody>
          <a:bodyPr>
            <a:normAutofit/>
          </a:bodyPr>
          <a:lstStyle/>
          <a:p>
            <a:pPr algn="ctr"/>
            <a:r>
              <a:rPr lang="en-ZA" sz="2400" dirty="0">
                <a:solidFill>
                  <a:schemeClr val="tx1"/>
                </a:solidFill>
              </a:rPr>
              <a:t>DECISION</a:t>
            </a:r>
          </a:p>
        </p:txBody>
      </p:sp>
      <p:sp useBgFill="1">
        <p:nvSpPr>
          <p:cNvPr id="35842" name="Rectangle 3"/>
          <p:cNvSpPr>
            <a:spLocks noGrp="1" noChangeArrowheads="1"/>
          </p:cNvSpPr>
          <p:nvPr>
            <p:ph type="body" sz="quarter" idx="10"/>
          </p:nvPr>
        </p:nvSpPr>
        <p:spPr>
          <a:xfrm>
            <a:off x="325464" y="691978"/>
            <a:ext cx="8361336" cy="4403639"/>
          </a:xfrm>
        </p:spPr>
        <p:txBody>
          <a:bodyPr>
            <a:noAutofit/>
          </a:bodyPr>
          <a:lstStyle/>
          <a:p>
            <a:pPr marL="285750" indent="-285750" algn="just">
              <a:buFont typeface="Wingdings" panose="05000000000000000000" pitchFamily="2" charset="2"/>
              <a:buChar char="q"/>
            </a:pPr>
            <a:r>
              <a:rPr lang="en-ZA" sz="2000" dirty="0">
                <a:latin typeface="Tahoma" charset="0"/>
                <a:ea typeface="Tahoma" charset="0"/>
                <a:cs typeface="Tahoma" charset="0"/>
              </a:rPr>
              <a:t>Decision reached despite amendments to the LRA in 2014.</a:t>
            </a:r>
          </a:p>
          <a:p>
            <a:pPr marL="285750" indent="-285750" algn="just">
              <a:buFont typeface="Wingdings" panose="05000000000000000000" pitchFamily="2" charset="2"/>
              <a:buChar char="q"/>
            </a:pPr>
            <a:r>
              <a:rPr lang="en-ZA" sz="2000" dirty="0">
                <a:latin typeface="Tahoma" charset="0"/>
                <a:ea typeface="Tahoma" charset="0"/>
                <a:cs typeface="Tahoma" charset="0"/>
              </a:rPr>
              <a:t>Section 21(8C), allows a minority union that does not meet the threshold of representativeness set out in a section 18 threshold agreement to acquire section 12, 13 and 15 organisational rights through arbitration. </a:t>
            </a:r>
          </a:p>
          <a:p>
            <a:pPr marL="285750" indent="-285750" algn="just">
              <a:buFont typeface="Wingdings" panose="05000000000000000000" pitchFamily="2" charset="2"/>
              <a:buChar char="q"/>
            </a:pPr>
            <a:r>
              <a:rPr lang="en-ZA" sz="2000" dirty="0">
                <a:latin typeface="Tahoma" charset="0"/>
                <a:ea typeface="Tahoma" charset="0"/>
                <a:cs typeface="Tahoma" charset="0"/>
              </a:rPr>
              <a:t>These organisational rights can be awarded to a minority union provided that certain requirements are complied with.  </a:t>
            </a:r>
          </a:p>
          <a:p>
            <a:pPr marL="285750" indent="-285750" algn="just">
              <a:buFont typeface="Wingdings" panose="05000000000000000000" pitchFamily="2" charset="2"/>
              <a:buChar char="q"/>
            </a:pPr>
            <a:r>
              <a:rPr lang="en-ZA" sz="2000" dirty="0">
                <a:latin typeface="Tahoma" charset="0"/>
                <a:ea typeface="Tahoma" charset="0"/>
                <a:cs typeface="Tahoma" charset="0"/>
              </a:rPr>
              <a:t>CC found that despite these amendments minority unions still have the right to bargain with the employer to be afforded organisational rights.</a:t>
            </a:r>
          </a:p>
          <a:p>
            <a:pPr marL="285750" indent="-285750" algn="just">
              <a:buFont typeface="Wingdings" panose="05000000000000000000" pitchFamily="2" charset="2"/>
              <a:buChar char="q"/>
            </a:pPr>
            <a:r>
              <a:rPr lang="en-ZA" sz="2000" dirty="0">
                <a:latin typeface="Tahoma" charset="0"/>
                <a:ea typeface="Tahoma" charset="0"/>
                <a:cs typeface="Tahoma" charset="0"/>
              </a:rPr>
              <a:t>In other words 21(8C) merely provides additional recourse to minority unions, but does not take away their right to collective bargaining to obtain such rights: (they have more than 1 avenue)</a:t>
            </a:r>
          </a:p>
          <a:p>
            <a:pPr marL="285750" indent="-14288" algn="just">
              <a:buFont typeface="Wingdings" panose="05000000000000000000" pitchFamily="2" charset="2"/>
              <a:buChar char="q"/>
            </a:pPr>
            <a:endParaRPr lang="en-ZA" sz="1800" b="1" dirty="0">
              <a:latin typeface="Tahoma" charset="0"/>
              <a:ea typeface="Tahoma" charset="0"/>
              <a:cs typeface="Tahoma" charset="0"/>
            </a:endParaRPr>
          </a:p>
          <a:p>
            <a:pPr marL="0" indent="0" algn="just"/>
            <a:endParaRPr lang="en-US"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1984342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25111</TotalTime>
  <Words>1926</Words>
  <Application>Microsoft Office PowerPoint</Application>
  <PresentationFormat>On-screen Show (16:9)</PresentationFormat>
  <Paragraphs>137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Tahoma</vt:lpstr>
      <vt:lpstr>Tw Cen MT</vt:lpstr>
      <vt:lpstr>Wingdings</vt:lpstr>
      <vt:lpstr>Office Theme</vt:lpstr>
      <vt:lpstr>PowerPoint Presentation</vt:lpstr>
      <vt:lpstr>PowerPoint Presentation</vt:lpstr>
      <vt:lpstr>LEGISLATION</vt:lpstr>
      <vt:lpstr>LEGISLATION</vt:lpstr>
      <vt:lpstr>FACTS</vt:lpstr>
      <vt:lpstr>FACTS</vt:lpstr>
      <vt:lpstr>INTERPRETATION</vt:lpstr>
      <vt:lpstr>DECISION</vt:lpstr>
      <vt:lpstr>DECISION</vt:lpstr>
      <vt:lpstr>DECISION</vt:lpstr>
      <vt:lpstr>DECISION</vt:lpstr>
      <vt:lpstr>ARE THE JUDGEMENTS ALIGNED? </vt:lpstr>
      <vt:lpstr>IMPACT ON A MAJORITARIAN SYSTEM </vt:lpstr>
      <vt:lpstr>ANOTHER RELEVANT CC JUDGMENT</vt:lpstr>
      <vt:lpstr>ANOTHER RELEVANT CC JUDGMENT</vt:lpstr>
      <vt:lpstr>ANOTHER RELEVANT CC JUDGMENT</vt:lpstr>
      <vt:lpstr>ANOTHER RELEVANT CC JUDGMENT</vt:lpstr>
      <vt:lpstr>COMPARISON IN APPROACH</vt:lpstr>
      <vt:lpstr>PROPOSED SOLUTION</vt:lpstr>
      <vt:lpstr>PROPOSED SOLUTION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Muller</dc:creator>
  <cp:lastModifiedBy>kumalash newaj</cp:lastModifiedBy>
  <cp:revision>288</cp:revision>
  <cp:lastPrinted>2019-08-28T12:15:35Z</cp:lastPrinted>
  <dcterms:created xsi:type="dcterms:W3CDTF">2015-05-21T12:26:18Z</dcterms:created>
  <dcterms:modified xsi:type="dcterms:W3CDTF">2019-10-01T12:24:20Z</dcterms:modified>
</cp:coreProperties>
</file>