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5"/>
  </p:notesMasterIdLst>
  <p:sldIdLst>
    <p:sldId id="650" r:id="rId2"/>
    <p:sldId id="1021" r:id="rId3"/>
    <p:sldId id="1205" r:id="rId4"/>
    <p:sldId id="1239" r:id="rId5"/>
    <p:sldId id="1220" r:id="rId6"/>
    <p:sldId id="1241" r:id="rId7"/>
    <p:sldId id="1240" r:id="rId8"/>
    <p:sldId id="1221" r:id="rId9"/>
    <p:sldId id="1242" r:id="rId10"/>
    <p:sldId id="1243" r:id="rId11"/>
    <p:sldId id="1244" r:id="rId12"/>
    <p:sldId id="1245" r:id="rId13"/>
    <p:sldId id="1222" r:id="rId14"/>
    <p:sldId id="1246" r:id="rId15"/>
    <p:sldId id="1247" r:id="rId16"/>
    <p:sldId id="1248" r:id="rId17"/>
    <p:sldId id="1223" r:id="rId18"/>
    <p:sldId id="1250" r:id="rId19"/>
    <p:sldId id="1251" r:id="rId20"/>
    <p:sldId id="1234" r:id="rId21"/>
    <p:sldId id="1209" r:id="rId22"/>
    <p:sldId id="1236" r:id="rId23"/>
    <p:sldId id="1210" r:id="rId24"/>
    <p:sldId id="1206" r:id="rId25"/>
    <p:sldId id="1212" r:id="rId26"/>
    <p:sldId id="1214" r:id="rId27"/>
    <p:sldId id="1213" r:id="rId28"/>
    <p:sldId id="1215" r:id="rId29"/>
    <p:sldId id="1237" r:id="rId30"/>
    <p:sldId id="1252" r:id="rId31"/>
    <p:sldId id="1253" r:id="rId32"/>
    <p:sldId id="1254" r:id="rId33"/>
    <p:sldId id="1255" r:id="rId34"/>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8" autoAdjust="0"/>
  </p:normalViewPr>
  <p:slideViewPr>
    <p:cSldViewPr>
      <p:cViewPr varScale="1">
        <p:scale>
          <a:sx n="63" d="100"/>
          <a:sy n="63" d="100"/>
        </p:scale>
        <p:origin x="1380" y="48"/>
      </p:cViewPr>
      <p:guideLst>
        <p:guide orient="horz" pos="2160"/>
        <p:guide pos="2880"/>
      </p:guideLst>
    </p:cSldViewPr>
  </p:slideViewPr>
  <p:outlineViewPr>
    <p:cViewPr>
      <p:scale>
        <a:sx n="33" d="100"/>
        <a:sy n="33" d="100"/>
      </p:scale>
      <p:origin x="42" y="0"/>
    </p:cViewPr>
  </p:outlineViewPr>
  <p:notesTextViewPr>
    <p:cViewPr>
      <p:scale>
        <a:sx n="100" d="100"/>
        <a:sy n="100" d="100"/>
      </p:scale>
      <p:origin x="0" y="0"/>
    </p:cViewPr>
  </p:notesTextViewPr>
  <p:sorterViewPr>
    <p:cViewPr>
      <p:scale>
        <a:sx n="66" d="100"/>
        <a:sy n="66" d="100"/>
      </p:scale>
      <p:origin x="0" y="516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gift.dafuleya\Desktop\SP4SDinA\Legal%20Framework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gift.dafuleya\Desktop\SP4SDinA\Legal%20Framework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gift.dafuleya\Desktop\SP4SDinA\Legal%20Frameworks.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Sheet6!$B$13</c:f>
              <c:strCache>
                <c:ptCount val="1"/>
                <c:pt idx="0">
                  <c:v>Central Africa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Sheet6!$A$14:$A$20</c:f>
              <c:strCache>
                <c:ptCount val="7"/>
                <c:pt idx="0">
                  <c:v>OP-ICESCR (2008)</c:v>
                </c:pt>
                <c:pt idx="1">
                  <c:v>CRPD (2006)</c:v>
                </c:pt>
                <c:pt idx="2">
                  <c:v>ICRMW (1990) </c:v>
                </c:pt>
                <c:pt idx="3">
                  <c:v>CRC (1989)</c:v>
                </c:pt>
                <c:pt idx="4">
                  <c:v>CEDAW (1979)</c:v>
                </c:pt>
                <c:pt idx="5">
                  <c:v>ICERD (1966)</c:v>
                </c:pt>
                <c:pt idx="6">
                  <c:v>ICESCR (1966)</c:v>
                </c:pt>
              </c:strCache>
            </c:strRef>
          </c:cat>
          <c:val>
            <c:numRef>
              <c:f>Sheet6!$B$14:$B$20</c:f>
              <c:numCache>
                <c:formatCode>0%</c:formatCode>
                <c:ptCount val="7"/>
                <c:pt idx="0">
                  <c:v>0.22</c:v>
                </c:pt>
                <c:pt idx="1">
                  <c:v>0.67</c:v>
                </c:pt>
                <c:pt idx="2">
                  <c:v>0.22</c:v>
                </c:pt>
                <c:pt idx="3">
                  <c:v>1</c:v>
                </c:pt>
                <c:pt idx="4">
                  <c:v>1</c:v>
                </c:pt>
                <c:pt idx="5">
                  <c:v>1</c:v>
                </c:pt>
                <c:pt idx="6">
                  <c:v>1</c:v>
                </c:pt>
              </c:numCache>
            </c:numRef>
          </c:val>
          <c:extLst>
            <c:ext xmlns:c16="http://schemas.microsoft.com/office/drawing/2014/chart" uri="{C3380CC4-5D6E-409C-BE32-E72D297353CC}">
              <c16:uniqueId val="{00000000-D29F-432A-81CF-EB5719F36695}"/>
            </c:ext>
          </c:extLst>
        </c:ser>
        <c:ser>
          <c:idx val="1"/>
          <c:order val="1"/>
          <c:tx>
            <c:strRef>
              <c:f>Sheet6!$C$13</c:f>
              <c:strCache>
                <c:ptCount val="1"/>
                <c:pt idx="0">
                  <c:v>East Africa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Sheet6!$A$14:$A$20</c:f>
              <c:strCache>
                <c:ptCount val="7"/>
                <c:pt idx="0">
                  <c:v>OP-ICESCR (2008)</c:v>
                </c:pt>
                <c:pt idx="1">
                  <c:v>CRPD (2006)</c:v>
                </c:pt>
                <c:pt idx="2">
                  <c:v>ICRMW (1990) </c:v>
                </c:pt>
                <c:pt idx="3">
                  <c:v>CRC (1989)</c:v>
                </c:pt>
                <c:pt idx="4">
                  <c:v>CEDAW (1979)</c:v>
                </c:pt>
                <c:pt idx="5">
                  <c:v>ICERD (1966)</c:v>
                </c:pt>
                <c:pt idx="6">
                  <c:v>ICESCR (1966)</c:v>
                </c:pt>
              </c:strCache>
            </c:strRef>
          </c:cat>
          <c:val>
            <c:numRef>
              <c:f>Sheet6!$C$14:$C$20</c:f>
              <c:numCache>
                <c:formatCode>0%</c:formatCode>
                <c:ptCount val="7"/>
                <c:pt idx="0">
                  <c:v>0</c:v>
                </c:pt>
                <c:pt idx="1">
                  <c:v>0.79</c:v>
                </c:pt>
                <c:pt idx="2">
                  <c:v>0.28999999999999998</c:v>
                </c:pt>
                <c:pt idx="3">
                  <c:v>1</c:v>
                </c:pt>
                <c:pt idx="4">
                  <c:v>0.86</c:v>
                </c:pt>
                <c:pt idx="5">
                  <c:v>0.93</c:v>
                </c:pt>
                <c:pt idx="6">
                  <c:v>0.86</c:v>
                </c:pt>
              </c:numCache>
            </c:numRef>
          </c:val>
          <c:extLst>
            <c:ext xmlns:c16="http://schemas.microsoft.com/office/drawing/2014/chart" uri="{C3380CC4-5D6E-409C-BE32-E72D297353CC}">
              <c16:uniqueId val="{00000001-D29F-432A-81CF-EB5719F36695}"/>
            </c:ext>
          </c:extLst>
        </c:ser>
        <c:ser>
          <c:idx val="2"/>
          <c:order val="2"/>
          <c:tx>
            <c:strRef>
              <c:f>Sheet6!$D$13</c:f>
              <c:strCache>
                <c:ptCount val="1"/>
                <c:pt idx="0">
                  <c:v>North Africa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Sheet6!$A$14:$A$20</c:f>
              <c:strCache>
                <c:ptCount val="7"/>
                <c:pt idx="0">
                  <c:v>OP-ICESCR (2008)</c:v>
                </c:pt>
                <c:pt idx="1">
                  <c:v>CRPD (2006)</c:v>
                </c:pt>
                <c:pt idx="2">
                  <c:v>ICRMW (1990) </c:v>
                </c:pt>
                <c:pt idx="3">
                  <c:v>CRC (1989)</c:v>
                </c:pt>
                <c:pt idx="4">
                  <c:v>CEDAW (1979)</c:v>
                </c:pt>
                <c:pt idx="5">
                  <c:v>ICERD (1966)</c:v>
                </c:pt>
                <c:pt idx="6">
                  <c:v>ICESCR (1966)</c:v>
                </c:pt>
              </c:strCache>
            </c:strRef>
          </c:cat>
          <c:val>
            <c:numRef>
              <c:f>Sheet6!$D$14:$D$20</c:f>
              <c:numCache>
                <c:formatCode>0%</c:formatCode>
                <c:ptCount val="7"/>
                <c:pt idx="0">
                  <c:v>0</c:v>
                </c:pt>
                <c:pt idx="1">
                  <c:v>1</c:v>
                </c:pt>
                <c:pt idx="2">
                  <c:v>0.83</c:v>
                </c:pt>
                <c:pt idx="3">
                  <c:v>1</c:v>
                </c:pt>
                <c:pt idx="4">
                  <c:v>1</c:v>
                </c:pt>
                <c:pt idx="5">
                  <c:v>1</c:v>
                </c:pt>
                <c:pt idx="6">
                  <c:v>1</c:v>
                </c:pt>
              </c:numCache>
            </c:numRef>
          </c:val>
          <c:extLst>
            <c:ext xmlns:c16="http://schemas.microsoft.com/office/drawing/2014/chart" uri="{C3380CC4-5D6E-409C-BE32-E72D297353CC}">
              <c16:uniqueId val="{00000002-D29F-432A-81CF-EB5719F36695}"/>
            </c:ext>
          </c:extLst>
        </c:ser>
        <c:ser>
          <c:idx val="3"/>
          <c:order val="3"/>
          <c:tx>
            <c:strRef>
              <c:f>Sheet6!$E$13</c:f>
              <c:strCache>
                <c:ptCount val="1"/>
                <c:pt idx="0">
                  <c:v>Southern Africa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Sheet6!$A$14:$A$20</c:f>
              <c:strCache>
                <c:ptCount val="7"/>
                <c:pt idx="0">
                  <c:v>OP-ICESCR (2008)</c:v>
                </c:pt>
                <c:pt idx="1">
                  <c:v>CRPD (2006)</c:v>
                </c:pt>
                <c:pt idx="2">
                  <c:v>ICRMW (1990) </c:v>
                </c:pt>
                <c:pt idx="3">
                  <c:v>CRC (1989)</c:v>
                </c:pt>
                <c:pt idx="4">
                  <c:v>CEDAW (1979)</c:v>
                </c:pt>
                <c:pt idx="5">
                  <c:v>ICERD (1966)</c:v>
                </c:pt>
                <c:pt idx="6">
                  <c:v>ICESCR (1966)</c:v>
                </c:pt>
              </c:strCache>
            </c:strRef>
          </c:cat>
          <c:val>
            <c:numRef>
              <c:f>Sheet6!$E$14:$E$20</c:f>
              <c:numCache>
                <c:formatCode>0%</c:formatCode>
                <c:ptCount val="7"/>
                <c:pt idx="0">
                  <c:v>0</c:v>
                </c:pt>
                <c:pt idx="1">
                  <c:v>0.9</c:v>
                </c:pt>
                <c:pt idx="2">
                  <c:v>0.2</c:v>
                </c:pt>
                <c:pt idx="3">
                  <c:v>1</c:v>
                </c:pt>
                <c:pt idx="4">
                  <c:v>1</c:v>
                </c:pt>
                <c:pt idx="5">
                  <c:v>0.9</c:v>
                </c:pt>
                <c:pt idx="6">
                  <c:v>0.8</c:v>
                </c:pt>
              </c:numCache>
            </c:numRef>
          </c:val>
          <c:extLst>
            <c:ext xmlns:c16="http://schemas.microsoft.com/office/drawing/2014/chart" uri="{C3380CC4-5D6E-409C-BE32-E72D297353CC}">
              <c16:uniqueId val="{00000003-D29F-432A-81CF-EB5719F36695}"/>
            </c:ext>
          </c:extLst>
        </c:ser>
        <c:ser>
          <c:idx val="4"/>
          <c:order val="4"/>
          <c:tx>
            <c:strRef>
              <c:f>Sheet6!$F$13</c:f>
              <c:strCache>
                <c:ptCount val="1"/>
                <c:pt idx="0">
                  <c:v>West Africa</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Sheet6!$A$14:$A$20</c:f>
              <c:strCache>
                <c:ptCount val="7"/>
                <c:pt idx="0">
                  <c:v>OP-ICESCR (2008)</c:v>
                </c:pt>
                <c:pt idx="1">
                  <c:v>CRPD (2006)</c:v>
                </c:pt>
                <c:pt idx="2">
                  <c:v>ICRMW (1990) </c:v>
                </c:pt>
                <c:pt idx="3">
                  <c:v>CRC (1989)</c:v>
                </c:pt>
                <c:pt idx="4">
                  <c:v>CEDAW (1979)</c:v>
                </c:pt>
                <c:pt idx="5">
                  <c:v>ICERD (1966)</c:v>
                </c:pt>
                <c:pt idx="6">
                  <c:v>ICESCR (1966)</c:v>
                </c:pt>
              </c:strCache>
            </c:strRef>
          </c:cat>
          <c:val>
            <c:numRef>
              <c:f>Sheet6!$F$14:$F$20</c:f>
              <c:numCache>
                <c:formatCode>0%</c:formatCode>
                <c:ptCount val="7"/>
                <c:pt idx="0">
                  <c:v>0.14000000000000001</c:v>
                </c:pt>
                <c:pt idx="1">
                  <c:v>1</c:v>
                </c:pt>
                <c:pt idx="2">
                  <c:v>0.53</c:v>
                </c:pt>
                <c:pt idx="3">
                  <c:v>1</c:v>
                </c:pt>
                <c:pt idx="4">
                  <c:v>1</c:v>
                </c:pt>
                <c:pt idx="5">
                  <c:v>1</c:v>
                </c:pt>
                <c:pt idx="6">
                  <c:v>1</c:v>
                </c:pt>
              </c:numCache>
            </c:numRef>
          </c:val>
          <c:extLst>
            <c:ext xmlns:c16="http://schemas.microsoft.com/office/drawing/2014/chart" uri="{C3380CC4-5D6E-409C-BE32-E72D297353CC}">
              <c16:uniqueId val="{00000004-D29F-432A-81CF-EB5719F36695}"/>
            </c:ext>
          </c:extLst>
        </c:ser>
        <c:dLbls>
          <c:dLblPos val="outEnd"/>
          <c:showLegendKey val="0"/>
          <c:showVal val="1"/>
          <c:showCatName val="0"/>
          <c:showSerName val="0"/>
          <c:showPercent val="0"/>
          <c:showBubbleSize val="0"/>
        </c:dLbls>
        <c:gapWidth val="182"/>
        <c:axId val="775781384"/>
        <c:axId val="775781776"/>
      </c:barChart>
      <c:catAx>
        <c:axId val="7757813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5781776"/>
        <c:crosses val="autoZero"/>
        <c:auto val="1"/>
        <c:lblAlgn val="ctr"/>
        <c:lblOffset val="100"/>
        <c:noMultiLvlLbl val="0"/>
      </c:catAx>
      <c:valAx>
        <c:axId val="775781776"/>
        <c:scaling>
          <c:orientation val="minMax"/>
          <c:max val="1"/>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775781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Sheet6!$B$33</c:f>
              <c:strCache>
                <c:ptCount val="1"/>
                <c:pt idx="0">
                  <c:v>Central Africa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Sheet6!$A$34:$A$38</c:f>
              <c:strCache>
                <c:ptCount val="5"/>
                <c:pt idx="0">
                  <c:v>Convention for the Protection and Assistance of Displaced Persons in Africa (2009)</c:v>
                </c:pt>
                <c:pt idx="1">
                  <c:v>African Youth Charter (2006)</c:v>
                </c:pt>
                <c:pt idx="2">
                  <c:v>African Charter on the Rights of Women in Africa (2003)</c:v>
                </c:pt>
                <c:pt idx="3">
                  <c:v>African Charter on the Rights and Welfare of the Child (1990)</c:v>
                </c:pt>
                <c:pt idx="4">
                  <c:v>African Charter on Human and People's Rights (1981)</c:v>
                </c:pt>
              </c:strCache>
            </c:strRef>
          </c:cat>
          <c:val>
            <c:numRef>
              <c:f>Sheet6!$B$34:$B$38</c:f>
              <c:numCache>
                <c:formatCode>0%</c:formatCode>
                <c:ptCount val="5"/>
                <c:pt idx="0">
                  <c:v>0.56000000000000005</c:v>
                </c:pt>
                <c:pt idx="1">
                  <c:v>0.44</c:v>
                </c:pt>
                <c:pt idx="2">
                  <c:v>0.56000000000000005</c:v>
                </c:pt>
                <c:pt idx="3">
                  <c:v>0.78</c:v>
                </c:pt>
                <c:pt idx="4">
                  <c:v>1</c:v>
                </c:pt>
              </c:numCache>
            </c:numRef>
          </c:val>
          <c:extLst>
            <c:ext xmlns:c16="http://schemas.microsoft.com/office/drawing/2014/chart" uri="{C3380CC4-5D6E-409C-BE32-E72D297353CC}">
              <c16:uniqueId val="{00000000-5D78-4997-97A8-23821563862F}"/>
            </c:ext>
          </c:extLst>
        </c:ser>
        <c:ser>
          <c:idx val="1"/>
          <c:order val="1"/>
          <c:tx>
            <c:strRef>
              <c:f>Sheet6!$C$33</c:f>
              <c:strCache>
                <c:ptCount val="1"/>
                <c:pt idx="0">
                  <c:v>East Africa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Sheet6!$A$34:$A$38</c:f>
              <c:strCache>
                <c:ptCount val="5"/>
                <c:pt idx="0">
                  <c:v>Convention for the Protection and Assistance of Displaced Persons in Africa (2009)</c:v>
                </c:pt>
                <c:pt idx="1">
                  <c:v>African Youth Charter (2006)</c:v>
                </c:pt>
                <c:pt idx="2">
                  <c:v>African Charter on the Rights of Women in Africa (2003)</c:v>
                </c:pt>
                <c:pt idx="3">
                  <c:v>African Charter on the Rights and Welfare of the Child (1990)</c:v>
                </c:pt>
                <c:pt idx="4">
                  <c:v>African Charter on Human and People's Rights (1981)</c:v>
                </c:pt>
              </c:strCache>
            </c:strRef>
          </c:cat>
          <c:val>
            <c:numRef>
              <c:f>Sheet6!$C$34:$C$38</c:f>
              <c:numCache>
                <c:formatCode>0%</c:formatCode>
                <c:ptCount val="5"/>
                <c:pt idx="0">
                  <c:v>0.28999999999999998</c:v>
                </c:pt>
                <c:pt idx="1">
                  <c:v>0.56999999999999995</c:v>
                </c:pt>
                <c:pt idx="2">
                  <c:v>0.56999999999999995</c:v>
                </c:pt>
                <c:pt idx="3">
                  <c:v>0.86</c:v>
                </c:pt>
                <c:pt idx="4">
                  <c:v>1</c:v>
                </c:pt>
              </c:numCache>
            </c:numRef>
          </c:val>
          <c:extLst>
            <c:ext xmlns:c16="http://schemas.microsoft.com/office/drawing/2014/chart" uri="{C3380CC4-5D6E-409C-BE32-E72D297353CC}">
              <c16:uniqueId val="{00000001-5D78-4997-97A8-23821563862F}"/>
            </c:ext>
          </c:extLst>
        </c:ser>
        <c:ser>
          <c:idx val="2"/>
          <c:order val="2"/>
          <c:tx>
            <c:strRef>
              <c:f>Sheet6!$D$33</c:f>
              <c:strCache>
                <c:ptCount val="1"/>
                <c:pt idx="0">
                  <c:v>North Africa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Sheet6!$A$34:$A$38</c:f>
              <c:strCache>
                <c:ptCount val="5"/>
                <c:pt idx="0">
                  <c:v>Convention for the Protection and Assistance of Displaced Persons in Africa (2009)</c:v>
                </c:pt>
                <c:pt idx="1">
                  <c:v>African Youth Charter (2006)</c:v>
                </c:pt>
                <c:pt idx="2">
                  <c:v>African Charter on the Rights of Women in Africa (2003)</c:v>
                </c:pt>
                <c:pt idx="3">
                  <c:v>African Charter on the Rights and Welfare of the Child (1990)</c:v>
                </c:pt>
                <c:pt idx="4">
                  <c:v>African Charter on Human and People's Rights (1981)</c:v>
                </c:pt>
              </c:strCache>
            </c:strRef>
          </c:cat>
          <c:val>
            <c:numRef>
              <c:f>Sheet6!$D$34:$D$38</c:f>
              <c:numCache>
                <c:formatCode>0%</c:formatCode>
                <c:ptCount val="5"/>
                <c:pt idx="0">
                  <c:v>0.33</c:v>
                </c:pt>
                <c:pt idx="1">
                  <c:v>0.67</c:v>
                </c:pt>
                <c:pt idx="2">
                  <c:v>0.5</c:v>
                </c:pt>
                <c:pt idx="3">
                  <c:v>0.67</c:v>
                </c:pt>
                <c:pt idx="4">
                  <c:v>1</c:v>
                </c:pt>
              </c:numCache>
            </c:numRef>
          </c:val>
          <c:extLst>
            <c:ext xmlns:c16="http://schemas.microsoft.com/office/drawing/2014/chart" uri="{C3380CC4-5D6E-409C-BE32-E72D297353CC}">
              <c16:uniqueId val="{00000002-5D78-4997-97A8-23821563862F}"/>
            </c:ext>
          </c:extLst>
        </c:ser>
        <c:ser>
          <c:idx val="3"/>
          <c:order val="3"/>
          <c:tx>
            <c:strRef>
              <c:f>Sheet6!$E$33</c:f>
              <c:strCache>
                <c:ptCount val="1"/>
                <c:pt idx="0">
                  <c:v>Southern Africa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Sheet6!$A$34:$A$38</c:f>
              <c:strCache>
                <c:ptCount val="5"/>
                <c:pt idx="0">
                  <c:v>Convention for the Protection and Assistance of Displaced Persons in Africa (2009)</c:v>
                </c:pt>
                <c:pt idx="1">
                  <c:v>African Youth Charter (2006)</c:v>
                </c:pt>
                <c:pt idx="2">
                  <c:v>African Charter on the Rights of Women in Africa (2003)</c:v>
                </c:pt>
                <c:pt idx="3">
                  <c:v>African Charter on the Rights and Welfare of the Child (1990)</c:v>
                </c:pt>
                <c:pt idx="4">
                  <c:v>African Charter on Human and People's Rights (1981)</c:v>
                </c:pt>
              </c:strCache>
            </c:strRef>
          </c:cat>
          <c:val>
            <c:numRef>
              <c:f>Sheet6!$E$34:$E$38</c:f>
              <c:numCache>
                <c:formatCode>0%</c:formatCode>
                <c:ptCount val="5"/>
                <c:pt idx="0">
                  <c:v>0.6</c:v>
                </c:pt>
                <c:pt idx="1">
                  <c:v>0.9</c:v>
                </c:pt>
                <c:pt idx="2">
                  <c:v>0.9</c:v>
                </c:pt>
                <c:pt idx="3">
                  <c:v>1</c:v>
                </c:pt>
                <c:pt idx="4">
                  <c:v>1</c:v>
                </c:pt>
              </c:numCache>
            </c:numRef>
          </c:val>
          <c:extLst>
            <c:ext xmlns:c16="http://schemas.microsoft.com/office/drawing/2014/chart" uri="{C3380CC4-5D6E-409C-BE32-E72D297353CC}">
              <c16:uniqueId val="{00000003-5D78-4997-97A8-23821563862F}"/>
            </c:ext>
          </c:extLst>
        </c:ser>
        <c:ser>
          <c:idx val="4"/>
          <c:order val="4"/>
          <c:tx>
            <c:strRef>
              <c:f>Sheet6!$F$33</c:f>
              <c:strCache>
                <c:ptCount val="1"/>
                <c:pt idx="0">
                  <c:v>West Africa</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Sheet6!$A$34:$A$38</c:f>
              <c:strCache>
                <c:ptCount val="5"/>
                <c:pt idx="0">
                  <c:v>Convention for the Protection and Assistance of Displaced Persons in Africa (2009)</c:v>
                </c:pt>
                <c:pt idx="1">
                  <c:v>African Youth Charter (2006)</c:v>
                </c:pt>
                <c:pt idx="2">
                  <c:v>African Charter on the Rights of Women in Africa (2003)</c:v>
                </c:pt>
                <c:pt idx="3">
                  <c:v>African Charter on the Rights and Welfare of the Child (1990)</c:v>
                </c:pt>
                <c:pt idx="4">
                  <c:v>African Charter on Human and People's Rights (1981)</c:v>
                </c:pt>
              </c:strCache>
            </c:strRef>
          </c:cat>
          <c:val>
            <c:numRef>
              <c:f>Sheet6!$F$34:$F$38</c:f>
              <c:numCache>
                <c:formatCode>0%</c:formatCode>
                <c:ptCount val="5"/>
                <c:pt idx="0">
                  <c:v>0.73</c:v>
                </c:pt>
                <c:pt idx="1">
                  <c:v>0.87</c:v>
                </c:pt>
                <c:pt idx="2">
                  <c:v>0.93</c:v>
                </c:pt>
                <c:pt idx="3">
                  <c:v>1</c:v>
                </c:pt>
                <c:pt idx="4">
                  <c:v>1</c:v>
                </c:pt>
              </c:numCache>
            </c:numRef>
          </c:val>
          <c:extLst>
            <c:ext xmlns:c16="http://schemas.microsoft.com/office/drawing/2014/chart" uri="{C3380CC4-5D6E-409C-BE32-E72D297353CC}">
              <c16:uniqueId val="{00000004-5D78-4997-97A8-23821563862F}"/>
            </c:ext>
          </c:extLst>
        </c:ser>
        <c:dLbls>
          <c:dLblPos val="outEnd"/>
          <c:showLegendKey val="0"/>
          <c:showVal val="1"/>
          <c:showCatName val="0"/>
          <c:showSerName val="0"/>
          <c:showPercent val="0"/>
          <c:showBubbleSize val="0"/>
        </c:dLbls>
        <c:gapWidth val="182"/>
        <c:axId val="775783736"/>
        <c:axId val="775777464"/>
      </c:barChart>
      <c:catAx>
        <c:axId val="775783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5777464"/>
        <c:crosses val="autoZero"/>
        <c:auto val="1"/>
        <c:lblAlgn val="ctr"/>
        <c:lblOffset val="100"/>
        <c:noMultiLvlLbl val="0"/>
      </c:catAx>
      <c:valAx>
        <c:axId val="775777464"/>
        <c:scaling>
          <c:orientation val="minMax"/>
          <c:max val="1"/>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7757837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Sheet6!$B$46</c:f>
              <c:strCache>
                <c:ptCount val="1"/>
                <c:pt idx="0">
                  <c:v>Central Africa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Sheet6!$A$47:$A$54</c:f>
              <c:strCache>
                <c:ptCount val="8"/>
                <c:pt idx="0">
                  <c:v>Maternity Protection Convention, 2000 (No. 183)</c:v>
                </c:pt>
                <c:pt idx="1">
                  <c:v>Employment Promotion and Protection against Unemployment Convention, 1988 (No. 168)</c:v>
                </c:pt>
                <c:pt idx="2">
                  <c:v>Maintenance of Social Security Rights Convention, 1982 (No. 157)</c:v>
                </c:pt>
                <c:pt idx="3">
                  <c:v>Medical Care and Sickness Benefits Convention, 1969 (No. 130)</c:v>
                </c:pt>
                <c:pt idx="4">
                  <c:v>The Invalidity, Old-Age and Survivors’ Benefits Convention, 1967 (No. 128)</c:v>
                </c:pt>
                <c:pt idx="5">
                  <c:v>Employment Injury Benefits Convention, 1964 (No. 121)</c:v>
                </c:pt>
                <c:pt idx="6">
                  <c:v>The Equality of Treatment (Social Security) Convention, 1962 (No. 118)</c:v>
                </c:pt>
                <c:pt idx="7">
                  <c:v>Social Security (Minimum Standards) Convention, 1952 (No. 102)</c:v>
                </c:pt>
              </c:strCache>
            </c:strRef>
          </c:cat>
          <c:val>
            <c:numRef>
              <c:f>Sheet6!$B$47:$B$54</c:f>
              <c:numCache>
                <c:formatCode>0%</c:formatCode>
                <c:ptCount val="8"/>
                <c:pt idx="0">
                  <c:v>0.11</c:v>
                </c:pt>
                <c:pt idx="1">
                  <c:v>0</c:v>
                </c:pt>
                <c:pt idx="2">
                  <c:v>0</c:v>
                </c:pt>
                <c:pt idx="3">
                  <c:v>0</c:v>
                </c:pt>
                <c:pt idx="4">
                  <c:v>0</c:v>
                </c:pt>
                <c:pt idx="5">
                  <c:v>0.11</c:v>
                </c:pt>
                <c:pt idx="6">
                  <c:v>0.22</c:v>
                </c:pt>
                <c:pt idx="7">
                  <c:v>0.22</c:v>
                </c:pt>
              </c:numCache>
            </c:numRef>
          </c:val>
          <c:extLst>
            <c:ext xmlns:c16="http://schemas.microsoft.com/office/drawing/2014/chart" uri="{C3380CC4-5D6E-409C-BE32-E72D297353CC}">
              <c16:uniqueId val="{00000000-8CBF-46F1-A7B7-F1871E56111F}"/>
            </c:ext>
          </c:extLst>
        </c:ser>
        <c:ser>
          <c:idx val="1"/>
          <c:order val="1"/>
          <c:tx>
            <c:strRef>
              <c:f>Sheet6!$C$46</c:f>
              <c:strCache>
                <c:ptCount val="1"/>
                <c:pt idx="0">
                  <c:v>East Africa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Sheet6!$A$47:$A$54</c:f>
              <c:strCache>
                <c:ptCount val="8"/>
                <c:pt idx="0">
                  <c:v>Maternity Protection Convention, 2000 (No. 183)</c:v>
                </c:pt>
                <c:pt idx="1">
                  <c:v>Employment Promotion and Protection against Unemployment Convention, 1988 (No. 168)</c:v>
                </c:pt>
                <c:pt idx="2">
                  <c:v>Maintenance of Social Security Rights Convention, 1982 (No. 157)</c:v>
                </c:pt>
                <c:pt idx="3">
                  <c:v>Medical Care and Sickness Benefits Convention, 1969 (No. 130)</c:v>
                </c:pt>
                <c:pt idx="4">
                  <c:v>The Invalidity, Old-Age and Survivors’ Benefits Convention, 1967 (No. 128)</c:v>
                </c:pt>
                <c:pt idx="5">
                  <c:v>Employment Injury Benefits Convention, 1964 (No. 121)</c:v>
                </c:pt>
                <c:pt idx="6">
                  <c:v>The Equality of Treatment (Social Security) Convention, 1962 (No. 118)</c:v>
                </c:pt>
                <c:pt idx="7">
                  <c:v>Social Security (Minimum Standards) Convention, 1952 (No. 102)</c:v>
                </c:pt>
              </c:strCache>
            </c:strRef>
          </c:cat>
          <c:val>
            <c:numRef>
              <c:f>Sheet6!$C$47:$C$54</c:f>
              <c:numCache>
                <c:formatCode>0%</c:formatCode>
                <c:ptCount val="8"/>
                <c:pt idx="0">
                  <c:v>0</c:v>
                </c:pt>
                <c:pt idx="1">
                  <c:v>0</c:v>
                </c:pt>
                <c:pt idx="2">
                  <c:v>0</c:v>
                </c:pt>
                <c:pt idx="3">
                  <c:v>0</c:v>
                </c:pt>
                <c:pt idx="4">
                  <c:v>0</c:v>
                </c:pt>
                <c:pt idx="5">
                  <c:v>0</c:v>
                </c:pt>
                <c:pt idx="6">
                  <c:v>0.21</c:v>
                </c:pt>
                <c:pt idx="7">
                  <c:v>0</c:v>
                </c:pt>
              </c:numCache>
            </c:numRef>
          </c:val>
          <c:extLst>
            <c:ext xmlns:c16="http://schemas.microsoft.com/office/drawing/2014/chart" uri="{C3380CC4-5D6E-409C-BE32-E72D297353CC}">
              <c16:uniqueId val="{00000001-8CBF-46F1-A7B7-F1871E56111F}"/>
            </c:ext>
          </c:extLst>
        </c:ser>
        <c:ser>
          <c:idx val="2"/>
          <c:order val="2"/>
          <c:tx>
            <c:strRef>
              <c:f>Sheet6!$D$46</c:f>
              <c:strCache>
                <c:ptCount val="1"/>
                <c:pt idx="0">
                  <c:v>North Africa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Sheet6!$A$47:$A$54</c:f>
              <c:strCache>
                <c:ptCount val="8"/>
                <c:pt idx="0">
                  <c:v>Maternity Protection Convention, 2000 (No. 183)</c:v>
                </c:pt>
                <c:pt idx="1">
                  <c:v>Employment Promotion and Protection against Unemployment Convention, 1988 (No. 168)</c:v>
                </c:pt>
                <c:pt idx="2">
                  <c:v>Maintenance of Social Security Rights Convention, 1982 (No. 157)</c:v>
                </c:pt>
                <c:pt idx="3">
                  <c:v>Medical Care and Sickness Benefits Convention, 1969 (No. 130)</c:v>
                </c:pt>
                <c:pt idx="4">
                  <c:v>The Invalidity, Old-Age and Survivors’ Benefits Convention, 1967 (No. 128)</c:v>
                </c:pt>
                <c:pt idx="5">
                  <c:v>Employment Injury Benefits Convention, 1964 (No. 121)</c:v>
                </c:pt>
                <c:pt idx="6">
                  <c:v>The Equality of Treatment (Social Security) Convention, 1962 (No. 118)</c:v>
                </c:pt>
                <c:pt idx="7">
                  <c:v>Social Security (Minimum Standards) Convention, 1952 (No. 102)</c:v>
                </c:pt>
              </c:strCache>
            </c:strRef>
          </c:cat>
          <c:val>
            <c:numRef>
              <c:f>Sheet6!$D$47:$D$54</c:f>
              <c:numCache>
                <c:formatCode>0%</c:formatCode>
                <c:ptCount val="8"/>
                <c:pt idx="0">
                  <c:v>0.17</c:v>
                </c:pt>
                <c:pt idx="1">
                  <c:v>0</c:v>
                </c:pt>
                <c:pt idx="2">
                  <c:v>0</c:v>
                </c:pt>
                <c:pt idx="3">
                  <c:v>0.17</c:v>
                </c:pt>
                <c:pt idx="4">
                  <c:v>0.17</c:v>
                </c:pt>
                <c:pt idx="5">
                  <c:v>0.17</c:v>
                </c:pt>
                <c:pt idx="6">
                  <c:v>0.67</c:v>
                </c:pt>
                <c:pt idx="7">
                  <c:v>0.33</c:v>
                </c:pt>
              </c:numCache>
            </c:numRef>
          </c:val>
          <c:extLst>
            <c:ext xmlns:c16="http://schemas.microsoft.com/office/drawing/2014/chart" uri="{C3380CC4-5D6E-409C-BE32-E72D297353CC}">
              <c16:uniqueId val="{00000002-8CBF-46F1-A7B7-F1871E56111F}"/>
            </c:ext>
          </c:extLst>
        </c:ser>
        <c:ser>
          <c:idx val="3"/>
          <c:order val="3"/>
          <c:tx>
            <c:strRef>
              <c:f>Sheet6!$E$46</c:f>
              <c:strCache>
                <c:ptCount val="1"/>
                <c:pt idx="0">
                  <c:v>Southern Africa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Sheet6!$A$47:$A$54</c:f>
              <c:strCache>
                <c:ptCount val="8"/>
                <c:pt idx="0">
                  <c:v>Maternity Protection Convention, 2000 (No. 183)</c:v>
                </c:pt>
                <c:pt idx="1">
                  <c:v>Employment Promotion and Protection against Unemployment Convention, 1988 (No. 168)</c:v>
                </c:pt>
                <c:pt idx="2">
                  <c:v>Maintenance of Social Security Rights Convention, 1982 (No. 157)</c:v>
                </c:pt>
                <c:pt idx="3">
                  <c:v>Medical Care and Sickness Benefits Convention, 1969 (No. 130)</c:v>
                </c:pt>
                <c:pt idx="4">
                  <c:v>The Invalidity, Old-Age and Survivors’ Benefits Convention, 1967 (No. 128)</c:v>
                </c:pt>
                <c:pt idx="5">
                  <c:v>Employment Injury Benefits Convention, 1964 (No. 121)</c:v>
                </c:pt>
                <c:pt idx="6">
                  <c:v>The Equality of Treatment (Social Security) Convention, 1962 (No. 118)</c:v>
                </c:pt>
                <c:pt idx="7">
                  <c:v>Social Security (Minimum Standards) Convention, 1952 (No. 102)</c:v>
                </c:pt>
              </c:strCache>
            </c:strRef>
          </c:cat>
          <c:val>
            <c:numRef>
              <c:f>Sheet6!$E$47:$E$54</c:f>
              <c:numCache>
                <c:formatCode>0%</c:formatCode>
                <c:ptCount val="8"/>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03-8CBF-46F1-A7B7-F1871E56111F}"/>
            </c:ext>
          </c:extLst>
        </c:ser>
        <c:ser>
          <c:idx val="4"/>
          <c:order val="4"/>
          <c:tx>
            <c:strRef>
              <c:f>Sheet6!$F$46</c:f>
              <c:strCache>
                <c:ptCount val="1"/>
                <c:pt idx="0">
                  <c:v>West Africa</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Sheet6!$A$47:$A$54</c:f>
              <c:strCache>
                <c:ptCount val="8"/>
                <c:pt idx="0">
                  <c:v>Maternity Protection Convention, 2000 (No. 183)</c:v>
                </c:pt>
                <c:pt idx="1">
                  <c:v>Employment Promotion and Protection against Unemployment Convention, 1988 (No. 168)</c:v>
                </c:pt>
                <c:pt idx="2">
                  <c:v>Maintenance of Social Security Rights Convention, 1982 (No. 157)</c:v>
                </c:pt>
                <c:pt idx="3">
                  <c:v>Medical Care and Sickness Benefits Convention, 1969 (No. 130)</c:v>
                </c:pt>
                <c:pt idx="4">
                  <c:v>The Invalidity, Old-Age and Survivors’ Benefits Convention, 1967 (No. 128)</c:v>
                </c:pt>
                <c:pt idx="5">
                  <c:v>Employment Injury Benefits Convention, 1964 (No. 121)</c:v>
                </c:pt>
                <c:pt idx="6">
                  <c:v>The Equality of Treatment (Social Security) Convention, 1962 (No. 118)</c:v>
                </c:pt>
                <c:pt idx="7">
                  <c:v>Social Security (Minimum Standards) Convention, 1952 (No. 102)</c:v>
                </c:pt>
              </c:strCache>
            </c:strRef>
          </c:cat>
          <c:val>
            <c:numRef>
              <c:f>Sheet6!$F$47:$F$54</c:f>
              <c:numCache>
                <c:formatCode>0%</c:formatCode>
                <c:ptCount val="8"/>
                <c:pt idx="0">
                  <c:v>0.27</c:v>
                </c:pt>
                <c:pt idx="1">
                  <c:v>0</c:v>
                </c:pt>
                <c:pt idx="2">
                  <c:v>0</c:v>
                </c:pt>
                <c:pt idx="3">
                  <c:v>0</c:v>
                </c:pt>
                <c:pt idx="4">
                  <c:v>0</c:v>
                </c:pt>
                <c:pt idx="5">
                  <c:v>0.13</c:v>
                </c:pt>
                <c:pt idx="6">
                  <c:v>0.13</c:v>
                </c:pt>
                <c:pt idx="7">
                  <c:v>0.2</c:v>
                </c:pt>
              </c:numCache>
            </c:numRef>
          </c:val>
          <c:extLst>
            <c:ext xmlns:c16="http://schemas.microsoft.com/office/drawing/2014/chart" uri="{C3380CC4-5D6E-409C-BE32-E72D297353CC}">
              <c16:uniqueId val="{00000004-8CBF-46F1-A7B7-F1871E56111F}"/>
            </c:ext>
          </c:extLst>
        </c:ser>
        <c:dLbls>
          <c:dLblPos val="outEnd"/>
          <c:showLegendKey val="0"/>
          <c:showVal val="1"/>
          <c:showCatName val="0"/>
          <c:showSerName val="0"/>
          <c:showPercent val="0"/>
          <c:showBubbleSize val="0"/>
        </c:dLbls>
        <c:gapWidth val="182"/>
        <c:axId val="775784128"/>
        <c:axId val="775779816"/>
      </c:barChart>
      <c:catAx>
        <c:axId val="7757841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5779816"/>
        <c:crosses val="autoZero"/>
        <c:auto val="1"/>
        <c:lblAlgn val="ctr"/>
        <c:lblOffset val="100"/>
        <c:noMultiLvlLbl val="0"/>
      </c:catAx>
      <c:valAx>
        <c:axId val="775779816"/>
        <c:scaling>
          <c:orientation val="minMax"/>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775784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6332"/>
          </a:xfrm>
          <a:prstGeom prst="rect">
            <a:avLst/>
          </a:prstGeom>
        </p:spPr>
        <p:txBody>
          <a:bodyPr vert="horz" lIns="92148" tIns="46075" rIns="92148" bIns="46075" rtlCol="0"/>
          <a:lstStyle>
            <a:lvl1pPr algn="l" fontAlgn="auto">
              <a:spcBef>
                <a:spcPts val="0"/>
              </a:spcBef>
              <a:spcAft>
                <a:spcPts val="0"/>
              </a:spcAft>
              <a:defRPr sz="1200">
                <a:latin typeface="+mn-lt"/>
                <a:cs typeface="+mn-cs"/>
              </a:defRPr>
            </a:lvl1pPr>
          </a:lstStyle>
          <a:p>
            <a:pPr>
              <a:defRPr/>
            </a:pPr>
            <a:endParaRPr lang="en-ZA"/>
          </a:p>
        </p:txBody>
      </p:sp>
      <p:sp>
        <p:nvSpPr>
          <p:cNvPr id="3" name="Date Placeholder 2"/>
          <p:cNvSpPr>
            <a:spLocks noGrp="1"/>
          </p:cNvSpPr>
          <p:nvPr>
            <p:ph type="dt" idx="1"/>
          </p:nvPr>
        </p:nvSpPr>
        <p:spPr>
          <a:xfrm>
            <a:off x="3850444" y="1"/>
            <a:ext cx="2945659" cy="496332"/>
          </a:xfrm>
          <a:prstGeom prst="rect">
            <a:avLst/>
          </a:prstGeom>
        </p:spPr>
        <p:txBody>
          <a:bodyPr vert="horz" lIns="92148" tIns="46075" rIns="92148" bIns="46075" rtlCol="0"/>
          <a:lstStyle>
            <a:lvl1pPr algn="r" fontAlgn="auto">
              <a:spcBef>
                <a:spcPts val="0"/>
              </a:spcBef>
              <a:spcAft>
                <a:spcPts val="0"/>
              </a:spcAft>
              <a:defRPr sz="1200">
                <a:latin typeface="+mn-lt"/>
                <a:cs typeface="+mn-cs"/>
              </a:defRPr>
            </a:lvl1pPr>
          </a:lstStyle>
          <a:p>
            <a:pPr>
              <a:defRPr/>
            </a:pPr>
            <a:fld id="{6E790F27-C195-4939-AC5F-626DF912FFF9}" type="datetimeFigureOut">
              <a:rPr lang="en-US"/>
              <a:pPr>
                <a:defRPr/>
              </a:pPr>
              <a:t>10/3/2019</a:t>
            </a:fld>
            <a:endParaRPr lang="en-ZA"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48" tIns="46075" rIns="92148" bIns="46075" rtlCol="0" anchor="ctr"/>
          <a:lstStyle/>
          <a:p>
            <a:pPr lvl="0"/>
            <a:endParaRPr lang="en-ZA" noProof="0" dirty="0"/>
          </a:p>
        </p:txBody>
      </p:sp>
      <p:sp>
        <p:nvSpPr>
          <p:cNvPr id="5" name="Notes Placeholder 4"/>
          <p:cNvSpPr>
            <a:spLocks noGrp="1"/>
          </p:cNvSpPr>
          <p:nvPr>
            <p:ph type="body" sz="quarter" idx="3"/>
          </p:nvPr>
        </p:nvSpPr>
        <p:spPr>
          <a:xfrm>
            <a:off x="679768" y="4715155"/>
            <a:ext cx="5438140" cy="4466988"/>
          </a:xfrm>
          <a:prstGeom prst="rect">
            <a:avLst/>
          </a:prstGeom>
        </p:spPr>
        <p:txBody>
          <a:bodyPr vert="horz" lIns="92148" tIns="46075" rIns="92148" bIns="4607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ZA" noProof="0"/>
          </a:p>
        </p:txBody>
      </p:sp>
      <p:sp>
        <p:nvSpPr>
          <p:cNvPr id="6" name="Footer Placeholder 5"/>
          <p:cNvSpPr>
            <a:spLocks noGrp="1"/>
          </p:cNvSpPr>
          <p:nvPr>
            <p:ph type="ftr" sz="quarter" idx="4"/>
          </p:nvPr>
        </p:nvSpPr>
        <p:spPr>
          <a:xfrm>
            <a:off x="0" y="9428585"/>
            <a:ext cx="2945659" cy="496332"/>
          </a:xfrm>
          <a:prstGeom prst="rect">
            <a:avLst/>
          </a:prstGeom>
        </p:spPr>
        <p:txBody>
          <a:bodyPr vert="horz" lIns="92148" tIns="46075" rIns="92148" bIns="46075" rtlCol="0" anchor="b"/>
          <a:lstStyle>
            <a:lvl1pPr algn="l" fontAlgn="auto">
              <a:spcBef>
                <a:spcPts val="0"/>
              </a:spcBef>
              <a:spcAft>
                <a:spcPts val="0"/>
              </a:spcAft>
              <a:defRPr sz="1200">
                <a:latin typeface="+mn-lt"/>
                <a:cs typeface="+mn-cs"/>
              </a:defRPr>
            </a:lvl1pPr>
          </a:lstStyle>
          <a:p>
            <a:pPr>
              <a:defRPr/>
            </a:pPr>
            <a:endParaRPr lang="en-ZA"/>
          </a:p>
        </p:txBody>
      </p:sp>
      <p:sp>
        <p:nvSpPr>
          <p:cNvPr id="7" name="Slide Number Placeholder 6"/>
          <p:cNvSpPr>
            <a:spLocks noGrp="1"/>
          </p:cNvSpPr>
          <p:nvPr>
            <p:ph type="sldNum" sz="quarter" idx="5"/>
          </p:nvPr>
        </p:nvSpPr>
        <p:spPr>
          <a:xfrm>
            <a:off x="3850444" y="9428585"/>
            <a:ext cx="2945659" cy="496332"/>
          </a:xfrm>
          <a:prstGeom prst="rect">
            <a:avLst/>
          </a:prstGeom>
        </p:spPr>
        <p:txBody>
          <a:bodyPr vert="horz" lIns="92148" tIns="46075" rIns="92148" bIns="46075" rtlCol="0" anchor="b"/>
          <a:lstStyle>
            <a:lvl1pPr algn="r" fontAlgn="auto">
              <a:spcBef>
                <a:spcPts val="0"/>
              </a:spcBef>
              <a:spcAft>
                <a:spcPts val="0"/>
              </a:spcAft>
              <a:defRPr sz="1200">
                <a:latin typeface="+mn-lt"/>
                <a:cs typeface="+mn-cs"/>
              </a:defRPr>
            </a:lvl1pPr>
          </a:lstStyle>
          <a:p>
            <a:pPr>
              <a:defRPr/>
            </a:pPr>
            <a:fld id="{F38FB9EA-E19C-4F7D-9104-2676EA44BB3B}" type="slidenum">
              <a:rPr lang="en-ZA"/>
              <a:pPr>
                <a:defRPr/>
              </a:pPr>
              <a:t>‹#›</a:t>
            </a:fld>
            <a:endParaRPr lang="en-ZA" dirty="0"/>
          </a:p>
        </p:txBody>
      </p:sp>
    </p:spTree>
    <p:extLst>
      <p:ext uri="{BB962C8B-B14F-4D97-AF65-F5344CB8AC3E}">
        <p14:creationId xmlns:p14="http://schemas.microsoft.com/office/powerpoint/2010/main" val="13482646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22" descr="C:\Documents and Settings\Bert\Local Settings\Temporary Internet Files\Content.Word\Logo -- ISLP b.png"/>
          <p:cNvPicPr>
            <a:picLocks noChangeAspect="1" noChangeArrowheads="1"/>
          </p:cNvPicPr>
          <p:nvPr userDrawn="1"/>
        </p:nvPicPr>
        <p:blipFill>
          <a:blip r:embed="rId3" cstate="print"/>
          <a:srcRect/>
          <a:stretch>
            <a:fillRect/>
          </a:stretch>
        </p:blipFill>
        <p:spPr bwMode="auto">
          <a:xfrm>
            <a:off x="228600" y="5257800"/>
            <a:ext cx="3276600" cy="1390650"/>
          </a:xfrm>
          <a:prstGeom prst="rect">
            <a:avLst/>
          </a:prstGeom>
          <a:noFill/>
          <a:ln w="9525">
            <a:noFill/>
            <a:miter lim="800000"/>
            <a:headEnd/>
            <a:tailEnd/>
          </a:ln>
        </p:spPr>
      </p:pic>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2" name="Date Placeholder 29"/>
          <p:cNvSpPr>
            <a:spLocks noGrp="1"/>
          </p:cNvSpPr>
          <p:nvPr>
            <p:ph type="dt" sz="half" idx="10"/>
          </p:nvPr>
        </p:nvSpPr>
        <p:spPr/>
        <p:txBody>
          <a:bodyPr/>
          <a:lstStyle>
            <a:lvl1pPr>
              <a:defRPr>
                <a:solidFill>
                  <a:srgbClr val="FFFFFF"/>
                </a:solidFill>
              </a:defRPr>
            </a:lvl1pPr>
            <a:extLst/>
          </a:lstStyle>
          <a:p>
            <a:pPr>
              <a:defRPr/>
            </a:pPr>
            <a:fld id="{EEF9D97C-CB7D-4CA0-801A-B35DB0A47AEF}" type="datetimeFigureOut">
              <a:rPr lang="en-US"/>
              <a:pPr>
                <a:defRPr/>
              </a:pPr>
              <a:t>10/3/2019</a:t>
            </a:fld>
            <a:endParaRPr lang="en-US" dirty="0"/>
          </a:p>
        </p:txBody>
      </p:sp>
      <p:sp>
        <p:nvSpPr>
          <p:cNvPr id="13"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4" name="Slide Number Placeholder 26"/>
          <p:cNvSpPr>
            <a:spLocks noGrp="1"/>
          </p:cNvSpPr>
          <p:nvPr>
            <p:ph type="sldNum" sz="quarter" idx="12"/>
          </p:nvPr>
        </p:nvSpPr>
        <p:spPr/>
        <p:txBody>
          <a:bodyPr/>
          <a:lstStyle>
            <a:lvl1pPr>
              <a:defRPr>
                <a:solidFill>
                  <a:srgbClr val="FFFFFF"/>
                </a:solidFill>
              </a:defRPr>
            </a:lvl1pPr>
            <a:extLst/>
          </a:lstStyle>
          <a:p>
            <a:pPr>
              <a:defRPr/>
            </a:pPr>
            <a:fld id="{7BA81410-7F87-45E6-A475-CAC827E8E3B6}"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A0434F1-ED3C-47E0-B9DF-84226ABC0179}" type="datetimeFigureOut">
              <a:rPr lang="en-US"/>
              <a:pPr>
                <a:defRPr/>
              </a:pPr>
              <a:t>10/3/2019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EDCD37B-7E91-4ED5-9A9F-7B1B342BD43C}"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AE25BD2-77E6-4F4A-AAE7-EA685CA8D067}" type="datetimeFigureOut">
              <a:rPr lang="en-US"/>
              <a:pPr>
                <a:defRPr/>
              </a:pPr>
              <a:t>10/3/2019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18EFFD2-8885-4F3B-97A9-1181A09F70A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10" descr="C:\Documents and Settings\Bert\Local Settings\Temporary Internet Files\Content.Word\Logo -- ISLP b.png"/>
          <p:cNvPicPr>
            <a:picLocks noChangeAspect="1" noChangeArrowheads="1"/>
          </p:cNvPicPr>
          <p:nvPr userDrawn="1"/>
        </p:nvPicPr>
        <p:blipFill>
          <a:blip r:embed="rId2" cstate="print"/>
          <a:srcRect/>
          <a:stretch>
            <a:fillRect/>
          </a:stretch>
        </p:blipFill>
        <p:spPr bwMode="auto">
          <a:xfrm>
            <a:off x="0" y="5943600"/>
            <a:ext cx="2362200" cy="914400"/>
          </a:xfrm>
          <a:prstGeom prst="rect">
            <a:avLst/>
          </a:prstGeom>
          <a:noFill/>
          <a:ln w="9525">
            <a:noFill/>
            <a:miter lim="800000"/>
            <a:headEnd/>
            <a:tailEnd/>
          </a:ln>
        </p:spPr>
      </p:pic>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5" name="Date Placeholder 3"/>
          <p:cNvSpPr>
            <a:spLocks noGrp="1"/>
          </p:cNvSpPr>
          <p:nvPr>
            <p:ph type="dt" sz="half" idx="10"/>
          </p:nvPr>
        </p:nvSpPr>
        <p:spPr/>
        <p:txBody>
          <a:bodyPr/>
          <a:lstStyle>
            <a:lvl1pPr>
              <a:defRPr/>
            </a:lvl1pPr>
            <a:extLst/>
          </a:lstStyle>
          <a:p>
            <a:pPr>
              <a:defRPr/>
            </a:pPr>
            <a:fld id="{2FEEC9E4-39CF-49F6-A86B-287E7F3F7AE9}" type="datetimeFigureOut">
              <a:rPr lang="en-US"/>
              <a:pPr>
                <a:defRPr/>
              </a:pPr>
              <a:t>10/3/2019</a:t>
            </a:fld>
            <a:endParaRPr lang="en-US" dirty="0"/>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29ACEE0E-338D-42CB-9411-52D42F3828F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001DE0CC-F714-420C-B3D1-1F8C688A5CEB}" type="datetimeFigureOut">
              <a:rPr lang="en-US"/>
              <a:pPr>
                <a:defRPr/>
              </a:pPr>
              <a:t>10/3/2019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BE11A0AA-757B-4E6E-A823-08478FECA7C9}"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973CD496-38F8-4B0F-BB69-25B67CBD8283}" type="datetimeFigureOut">
              <a:rPr lang="en-US"/>
              <a:pPr>
                <a:defRPr/>
              </a:pPr>
              <a:t>10/3/2019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FECCF620-80C7-44FD-8ABB-52FA65D2A79F}"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6432B321-E081-4230-B932-FA9E9132028F}" type="datetimeFigureOut">
              <a:rPr lang="en-US"/>
              <a:pPr>
                <a:defRPr/>
              </a:pPr>
              <a:t>10/3/2019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A777DDBC-7E3B-494C-9B8F-05AE0D3AE5D4}"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D5703A9-8F9B-4873-A74F-75A6CFC5DADE}" type="datetimeFigureOut">
              <a:rPr lang="en-US"/>
              <a:pPr>
                <a:defRPr/>
              </a:pPr>
              <a:t>10/3/2019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4596472E-1972-412F-8871-37A197AF7E60}"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1DF5941C-4CE1-464D-90E0-F830884551DA}" type="datetimeFigureOut">
              <a:rPr lang="en-US"/>
              <a:pPr>
                <a:defRPr/>
              </a:pPr>
              <a:t>10/3/2019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0576F375-23F9-4803-B427-3AF52FAD163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86097B90-DD2F-4674-9166-4B270622B37F}" type="datetimeFigureOut">
              <a:rPr lang="en-US"/>
              <a:pPr>
                <a:defRPr/>
              </a:pPr>
              <a:t>10/3/2019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CFC9AA26-8CE8-48A6-930A-8279B61B23F0}"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A070A204-FF24-45A3-93DC-90FB407704DC}" type="datetimeFigureOut">
              <a:rPr lang="en-US"/>
              <a:pPr>
                <a:defRPr/>
              </a:pPr>
              <a:t>10/3/2019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BCA8DFF9-B649-468D-896C-9985AA622B84}"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313CFF4E-8F95-42A9-9EE0-B82C8A79F90A}" type="datetimeFigureOut">
              <a:rPr lang="en-US"/>
              <a:pPr>
                <a:defRPr/>
              </a:pPr>
              <a:t>10/3/2019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8653CCEA-7F7A-4D2C-BB44-C7E13F5FCC1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61" r:id="rId7"/>
    <p:sldLayoutId id="2147483770" r:id="rId8"/>
    <p:sldLayoutId id="2147483771" r:id="rId9"/>
    <p:sldLayoutId id="2147483762" r:id="rId10"/>
    <p:sldLayoutId id="2147483763"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990600"/>
            <a:ext cx="7772400" cy="2590800"/>
          </a:xfrm>
        </p:spPr>
        <p:txBody>
          <a:bodyPr>
            <a:noAutofit/>
          </a:bodyPr>
          <a:lstStyle/>
          <a:p>
            <a:pPr algn="ctr"/>
            <a:r>
              <a:rPr lang="en-AU" sz="4000" b="0" dirty="0"/>
              <a:t> Social protection in sub-Saharan Africa: AU and SADC policy and legal frameworks in the light of ILO instruments</a:t>
            </a:r>
            <a:endParaRPr lang="en-AU" sz="4000" dirty="0"/>
          </a:p>
        </p:txBody>
      </p:sp>
      <p:sp>
        <p:nvSpPr>
          <p:cNvPr id="10243" name="Subtitle 2"/>
          <p:cNvSpPr>
            <a:spLocks noGrp="1"/>
          </p:cNvSpPr>
          <p:nvPr>
            <p:ph type="subTitle" idx="1"/>
          </p:nvPr>
        </p:nvSpPr>
        <p:spPr>
          <a:xfrm>
            <a:off x="685800" y="3611563"/>
            <a:ext cx="7772400" cy="1200150"/>
          </a:xfrm>
        </p:spPr>
        <p:txBody>
          <a:bodyPr rtlCol="0">
            <a:normAutofit fontScale="92500"/>
          </a:bodyPr>
          <a:lstStyle/>
          <a:p>
            <a:pPr algn="ctr">
              <a:defRPr/>
            </a:pPr>
            <a:r>
              <a:rPr lang="en-US" sz="1600" b="1" u="sng" dirty="0"/>
              <a:t>Presentation</a:t>
            </a:r>
            <a:r>
              <a:rPr lang="en-US" sz="1600" b="1" dirty="0"/>
              <a:t>: ILO Centenary Congress, University of Pretoria, 5 October 2019</a:t>
            </a:r>
            <a:endParaRPr lang="en-US" sz="1600" dirty="0"/>
          </a:p>
          <a:p>
            <a:pPr algn="ctr">
              <a:defRPr/>
            </a:pPr>
            <a:r>
              <a:rPr lang="en-US" sz="1600" dirty="0"/>
              <a:t>Professor Marius Olivier, </a:t>
            </a:r>
            <a:r>
              <a:rPr lang="en-US" sz="1600" u="sng" dirty="0"/>
              <a:t>Director</a:t>
            </a:r>
            <a:r>
              <a:rPr lang="en-US" sz="1600" dirty="0"/>
              <a:t>: Institute for Social Law and Policy; Extraordinary Professor, Faculty of Law, Northwest University, Potchefstroom; Adjunct-Professor, Faculty of Law, University of Western Australia, Perth, Australia</a:t>
            </a:r>
            <a:endParaRPr lang="en-US" sz="1700" dirty="0"/>
          </a:p>
          <a:p>
            <a:pPr algn="ctr" fontAlgn="auto">
              <a:spcAft>
                <a:spcPts val="0"/>
              </a:spcAft>
              <a:buFont typeface="Arial" pitchFamily="34" charset="0"/>
              <a:buNone/>
              <a:defRPr/>
            </a:pPr>
            <a:endParaRPr lang="en-US" sz="1700" dirty="0"/>
          </a:p>
          <a:p>
            <a:pPr fontAlgn="auto">
              <a:spcAft>
                <a:spcPts val="0"/>
              </a:spcAft>
              <a:defRPr/>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3. Normative content: Distinct African content and orientation</a:t>
            </a:r>
            <a:endParaRPr lang="en-AU" sz="3000" dirty="0"/>
          </a:p>
        </p:txBody>
      </p:sp>
      <p:sp>
        <p:nvSpPr>
          <p:cNvPr id="5" name="Content Placeholder 4">
            <a:extLst>
              <a:ext uri="{FF2B5EF4-FFF2-40B4-BE49-F238E27FC236}">
                <a16:creationId xmlns:a16="http://schemas.microsoft.com/office/drawing/2014/main" id="{D63C6E98-26C5-4D54-925C-84B388CD4E05}"/>
              </a:ext>
            </a:extLst>
          </p:cNvPr>
          <p:cNvSpPr>
            <a:spLocks noGrp="1"/>
          </p:cNvSpPr>
          <p:nvPr>
            <p:ph idx="1"/>
          </p:nvPr>
        </p:nvSpPr>
        <p:spPr/>
        <p:txBody>
          <a:bodyPr/>
          <a:lstStyle/>
          <a:p>
            <a:pPr algn="just"/>
            <a:r>
              <a:rPr lang="en-AU" sz="2100" dirty="0"/>
              <a:t>Of importance also is the </a:t>
            </a:r>
            <a:r>
              <a:rPr lang="en-GB" sz="2100" b="1" dirty="0"/>
              <a:t>African Commission on Human and Peoples’ Rights’</a:t>
            </a:r>
            <a:r>
              <a:rPr lang="en-GB" sz="2100" dirty="0"/>
              <a:t> </a:t>
            </a:r>
            <a:r>
              <a:rPr lang="en-GB" sz="2100" i="1" dirty="0"/>
              <a:t>Principles and guidelines on the implementation of economic, social and cultural rights in the African Charter on Human and Peoples' Rights </a:t>
            </a:r>
            <a:r>
              <a:rPr lang="en-GB" sz="2100" dirty="0"/>
              <a:t>(2010)</a:t>
            </a:r>
            <a:endParaRPr lang="en-GB" sz="2100" i="1" dirty="0"/>
          </a:p>
          <a:p>
            <a:pPr lvl="1" algn="just"/>
            <a:r>
              <a:rPr lang="en-GB" sz="1800" dirty="0"/>
              <a:t>Paras 80-82 give expression to </a:t>
            </a:r>
            <a:r>
              <a:rPr lang="en-GB" sz="1800" u="sng" dirty="0"/>
              <a:t>social security</a:t>
            </a:r>
            <a:r>
              <a:rPr lang="en-GB" sz="1800" dirty="0"/>
              <a:t> according to its traditional understanding, and also refer explicitly to the </a:t>
            </a:r>
            <a:r>
              <a:rPr lang="en-GB" sz="1800" u="sng" dirty="0"/>
              <a:t>broader SP concept</a:t>
            </a:r>
          </a:p>
          <a:p>
            <a:pPr lvl="1" algn="just"/>
            <a:endParaRPr lang="en-GB" sz="1000" u="sng" dirty="0"/>
          </a:p>
          <a:p>
            <a:pPr lvl="1" algn="just"/>
            <a:r>
              <a:rPr lang="en-GB" sz="1800" dirty="0"/>
              <a:t>Matters falling within the </a:t>
            </a:r>
            <a:r>
              <a:rPr lang="en-GB" sz="1800" u="sng" dirty="0"/>
              <a:t>broader SP concept</a:t>
            </a:r>
            <a:r>
              <a:rPr lang="en-GB" sz="1800" dirty="0"/>
              <a:t> are then </a:t>
            </a:r>
            <a:r>
              <a:rPr lang="en-GB" sz="1800" u="sng" dirty="0"/>
              <a:t>elsewhere separately unpacked</a:t>
            </a:r>
            <a:r>
              <a:rPr lang="en-GB" sz="1800" dirty="0"/>
              <a:t> in the document</a:t>
            </a:r>
          </a:p>
          <a:p>
            <a:pPr lvl="1" algn="just"/>
            <a:endParaRPr lang="en-GB" sz="1000" dirty="0"/>
          </a:p>
          <a:p>
            <a:pPr lvl="1" algn="just"/>
            <a:r>
              <a:rPr lang="en-GB" sz="1800" dirty="0"/>
              <a:t>Other paragraphs of the document relate to </a:t>
            </a:r>
            <a:r>
              <a:rPr lang="en-GB" sz="1800" u="sng" dirty="0"/>
              <a:t>selected dimensions of the SP concept</a:t>
            </a:r>
            <a:r>
              <a:rPr lang="en-GB" sz="1800" dirty="0"/>
              <a:t>, in particular education, housing, food, water and sanitation, in addition to a specific focus on health and protection of the family and certain elements of the right to work</a:t>
            </a:r>
            <a:endParaRPr lang="en-AU" sz="1800" dirty="0"/>
          </a:p>
        </p:txBody>
      </p:sp>
    </p:spTree>
    <p:extLst>
      <p:ext uri="{BB962C8B-B14F-4D97-AF65-F5344CB8AC3E}">
        <p14:creationId xmlns:p14="http://schemas.microsoft.com/office/powerpoint/2010/main" val="7919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3. Normative content: Distinct African content and orientation</a:t>
            </a:r>
            <a:endParaRPr lang="en-AU" sz="3000" dirty="0"/>
          </a:p>
        </p:txBody>
      </p:sp>
      <p:sp>
        <p:nvSpPr>
          <p:cNvPr id="5" name="Content Placeholder 4">
            <a:extLst>
              <a:ext uri="{FF2B5EF4-FFF2-40B4-BE49-F238E27FC236}">
                <a16:creationId xmlns:a16="http://schemas.microsoft.com/office/drawing/2014/main" id="{D63C6E98-26C5-4D54-925C-84B388CD4E05}"/>
              </a:ext>
            </a:extLst>
          </p:cNvPr>
          <p:cNvSpPr>
            <a:spLocks noGrp="1"/>
          </p:cNvSpPr>
          <p:nvPr>
            <p:ph idx="1"/>
          </p:nvPr>
        </p:nvSpPr>
        <p:spPr/>
        <p:txBody>
          <a:bodyPr/>
          <a:lstStyle/>
          <a:p>
            <a:pPr lvl="0" algn="just"/>
            <a:r>
              <a:rPr lang="en-GB" sz="2500" dirty="0"/>
              <a:t>Par 82(a) of the </a:t>
            </a:r>
            <a:r>
              <a:rPr lang="en-GB" sz="2500" i="1" dirty="0"/>
              <a:t>Principles and Guidelines </a:t>
            </a:r>
            <a:r>
              <a:rPr lang="en-GB" sz="2500" dirty="0"/>
              <a:t>concerns the normative content of the (derivative) </a:t>
            </a:r>
            <a:r>
              <a:rPr lang="en-GB" sz="2500" u="sng" dirty="0"/>
              <a:t>right to social security</a:t>
            </a:r>
            <a:r>
              <a:rPr lang="en-GB" sz="2500" dirty="0"/>
              <a:t>:</a:t>
            </a:r>
            <a:endParaRPr lang="en-AU" sz="2500" dirty="0"/>
          </a:p>
          <a:p>
            <a:pPr lvl="1" algn="just"/>
            <a:r>
              <a:rPr lang="en-AU" sz="2200" dirty="0"/>
              <a:t>"The right to social security imposes, amongst others, the following obligations on States parties to: </a:t>
            </a:r>
          </a:p>
          <a:p>
            <a:pPr lvl="1" algn="just"/>
            <a:r>
              <a:rPr lang="en-AU" sz="2200" b="1" dirty="0"/>
              <a:t>Minimum Core Obligations </a:t>
            </a:r>
            <a:endParaRPr lang="en-AU" sz="2200" dirty="0"/>
          </a:p>
          <a:p>
            <a:pPr lvl="2" algn="just"/>
            <a:r>
              <a:rPr lang="en-GB" sz="2000" dirty="0"/>
              <a:t>a. Ensure access to a social security scheme that provides a minimum essential level of benefits to all individuals and families that will enable them to acquire at least essential health care, </a:t>
            </a:r>
            <a:r>
              <a:rPr lang="en-GB" sz="2000" i="1" dirty="0"/>
              <a:t>basic shelter and housing, water and sanitation, foodstuffs, and the most basic forms of education consistent with human life, security and dignity.</a:t>
            </a:r>
            <a:r>
              <a:rPr lang="en-GB" sz="2000" dirty="0"/>
              <a:t>"</a:t>
            </a:r>
            <a:endParaRPr lang="en-AU" sz="2000" dirty="0"/>
          </a:p>
        </p:txBody>
      </p:sp>
    </p:spTree>
    <p:extLst>
      <p:ext uri="{BB962C8B-B14F-4D97-AF65-F5344CB8AC3E}">
        <p14:creationId xmlns:p14="http://schemas.microsoft.com/office/powerpoint/2010/main" val="1373238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3. Normative content: Distinct African content and orientation</a:t>
            </a:r>
            <a:endParaRPr lang="en-AU" sz="3000" dirty="0"/>
          </a:p>
        </p:txBody>
      </p:sp>
      <p:sp>
        <p:nvSpPr>
          <p:cNvPr id="5" name="Content Placeholder 4">
            <a:extLst>
              <a:ext uri="{FF2B5EF4-FFF2-40B4-BE49-F238E27FC236}">
                <a16:creationId xmlns:a16="http://schemas.microsoft.com/office/drawing/2014/main" id="{D63C6E98-26C5-4D54-925C-84B388CD4E05}"/>
              </a:ext>
            </a:extLst>
          </p:cNvPr>
          <p:cNvSpPr>
            <a:spLocks noGrp="1"/>
          </p:cNvSpPr>
          <p:nvPr>
            <p:ph idx="1"/>
          </p:nvPr>
        </p:nvSpPr>
        <p:spPr/>
        <p:txBody>
          <a:bodyPr/>
          <a:lstStyle/>
          <a:p>
            <a:pPr lvl="0" algn="just"/>
            <a:r>
              <a:rPr lang="en-AU" sz="2500" dirty="0"/>
              <a:t>This </a:t>
            </a:r>
            <a:r>
              <a:rPr lang="en-AU" sz="2500" u="sng" dirty="0"/>
              <a:t>broader SP approach</a:t>
            </a:r>
            <a:r>
              <a:rPr lang="en-AU" sz="2500" dirty="0"/>
              <a:t> is also reflected in the draft AU </a:t>
            </a:r>
            <a:r>
              <a:rPr lang="en-AU" sz="2500" i="1" dirty="0"/>
              <a:t>Protocol on the Rights of Citizens to Social Protection and Social Security </a:t>
            </a:r>
            <a:r>
              <a:rPr lang="en-AU" sz="2500" dirty="0"/>
              <a:t> and the SADC </a:t>
            </a:r>
            <a:r>
              <a:rPr lang="en-AU" sz="2500" i="1" dirty="0"/>
              <a:t>Code on Social Security</a:t>
            </a:r>
            <a:r>
              <a:rPr lang="en-AU" sz="2500" dirty="0"/>
              <a:t>, but </a:t>
            </a:r>
            <a:r>
              <a:rPr lang="en-AU" sz="2500" u="sng" dirty="0"/>
              <a:t>not</a:t>
            </a:r>
            <a:r>
              <a:rPr lang="en-AU" sz="2500" dirty="0"/>
              <a:t> the SADC </a:t>
            </a:r>
            <a:r>
              <a:rPr lang="en-AU" sz="2500" i="1" dirty="0"/>
              <a:t>Protocol on Employment and Labour</a:t>
            </a:r>
            <a:endParaRPr lang="en-AU" sz="2000" i="1" u="sng" dirty="0"/>
          </a:p>
        </p:txBody>
      </p:sp>
    </p:spTree>
    <p:extLst>
      <p:ext uri="{BB962C8B-B14F-4D97-AF65-F5344CB8AC3E}">
        <p14:creationId xmlns:p14="http://schemas.microsoft.com/office/powerpoint/2010/main" val="1580201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fontScale="90000"/>
          </a:bodyPr>
          <a:lstStyle/>
          <a:p>
            <a:pPr algn="ctr"/>
            <a:r>
              <a:rPr lang="en-AU" altLang="en-US" sz="3600" dirty="0"/>
              <a:t>4. Ratification experience: Key UN instruments ratified by African countries</a:t>
            </a:r>
            <a:endParaRPr lang="en-AU" sz="3600" dirty="0"/>
          </a:p>
        </p:txBody>
      </p:sp>
      <p:graphicFrame>
        <p:nvGraphicFramePr>
          <p:cNvPr id="4" name="Content Placeholder 3">
            <a:extLst>
              <a:ext uri="{FF2B5EF4-FFF2-40B4-BE49-F238E27FC236}">
                <a16:creationId xmlns:a16="http://schemas.microsoft.com/office/drawing/2014/main" id="{0F823C04-9862-4B62-9113-D999D5401EAC}"/>
              </a:ext>
            </a:extLst>
          </p:cNvPr>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51619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a:xfrm>
            <a:off x="457200" y="304800"/>
            <a:ext cx="8229600" cy="1143000"/>
          </a:xfrm>
        </p:spPr>
        <p:txBody>
          <a:bodyPr>
            <a:normAutofit fontScale="90000"/>
          </a:bodyPr>
          <a:lstStyle/>
          <a:p>
            <a:pPr algn="ctr"/>
            <a:r>
              <a:rPr lang="en-AU" altLang="en-US" sz="3600" dirty="0"/>
              <a:t>4. Ratification experience: Key AU instruments ratified by African countries</a:t>
            </a:r>
            <a:endParaRPr lang="en-AU" sz="3600" dirty="0"/>
          </a:p>
        </p:txBody>
      </p:sp>
      <p:graphicFrame>
        <p:nvGraphicFramePr>
          <p:cNvPr id="4" name="Content Placeholder 3">
            <a:extLst>
              <a:ext uri="{FF2B5EF4-FFF2-40B4-BE49-F238E27FC236}">
                <a16:creationId xmlns:a16="http://schemas.microsoft.com/office/drawing/2014/main" id="{FB4F9AFB-A008-4088-B4EA-7AF4297052CF}"/>
              </a:ext>
            </a:extLst>
          </p:cNvPr>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54505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a:xfrm>
            <a:off x="457200" y="304800"/>
            <a:ext cx="8229600" cy="1143000"/>
          </a:xfrm>
        </p:spPr>
        <p:txBody>
          <a:bodyPr>
            <a:normAutofit fontScale="90000"/>
          </a:bodyPr>
          <a:lstStyle/>
          <a:p>
            <a:pPr algn="ctr"/>
            <a:r>
              <a:rPr lang="en-AU" altLang="en-US" sz="3600" dirty="0"/>
              <a:t>4. Ratification experience: Key ILO instruments ratified by African countries</a:t>
            </a:r>
            <a:endParaRPr lang="en-AU" sz="3600" dirty="0"/>
          </a:p>
        </p:txBody>
      </p:sp>
      <p:graphicFrame>
        <p:nvGraphicFramePr>
          <p:cNvPr id="4" name="Content Placeholder 3">
            <a:extLst>
              <a:ext uri="{FF2B5EF4-FFF2-40B4-BE49-F238E27FC236}">
                <a16:creationId xmlns:a16="http://schemas.microsoft.com/office/drawing/2014/main" id="{DFEBACB6-4908-4426-AE97-2E26ABB212B5}"/>
              </a:ext>
            </a:extLst>
          </p:cNvPr>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67320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ZA" sz="2200" dirty="0"/>
              <a:t>African countries have, generally speaking, </a:t>
            </a:r>
            <a:r>
              <a:rPr lang="en-ZA" sz="2200" u="sng" dirty="0"/>
              <a:t>extensively ratified</a:t>
            </a:r>
            <a:r>
              <a:rPr lang="en-ZA" sz="2200" dirty="0"/>
              <a:t> </a:t>
            </a:r>
            <a:r>
              <a:rPr lang="en-ZA" sz="2200" u="sng" dirty="0"/>
              <a:t>most of the relevant UN and AU instruments </a:t>
            </a:r>
          </a:p>
          <a:p>
            <a:pPr algn="just"/>
            <a:endParaRPr lang="en-ZA" sz="1000" dirty="0"/>
          </a:p>
          <a:p>
            <a:pPr algn="just"/>
            <a:r>
              <a:rPr lang="en-ZA" sz="2200" dirty="0"/>
              <a:t>The </a:t>
            </a:r>
            <a:r>
              <a:rPr lang="en-ZA" sz="2200" u="sng" dirty="0"/>
              <a:t>opposite is true</a:t>
            </a:r>
            <a:r>
              <a:rPr lang="en-ZA" sz="2200" dirty="0"/>
              <a:t> for </a:t>
            </a:r>
            <a:r>
              <a:rPr lang="en-ZA" sz="2200" u="sng" dirty="0"/>
              <a:t>up-to-date ILO social security Conventions</a:t>
            </a:r>
            <a:r>
              <a:rPr lang="en-ZA" sz="2200" dirty="0"/>
              <a:t>, even if the non-binding Recommendation 202 has been influential, and despite the extensive ILO technical assistance</a:t>
            </a:r>
          </a:p>
          <a:p>
            <a:pPr algn="just"/>
            <a:endParaRPr lang="en-ZA" sz="1000" dirty="0"/>
          </a:p>
          <a:p>
            <a:pPr algn="just"/>
            <a:r>
              <a:rPr lang="en-ZA" sz="2200" dirty="0"/>
              <a:t>In fact, it is noticeable that </a:t>
            </a:r>
            <a:r>
              <a:rPr lang="en-ZA" sz="2200" u="sng" dirty="0"/>
              <a:t>none of the countries in the Southern African region</a:t>
            </a:r>
            <a:r>
              <a:rPr lang="en-ZA" sz="2200" dirty="0"/>
              <a:t> (AU classification) has ratified any of these Conventions</a:t>
            </a:r>
          </a:p>
          <a:p>
            <a:pPr algn="just"/>
            <a:endParaRPr lang="en-AU" sz="1000" dirty="0"/>
          </a:p>
          <a:p>
            <a:pPr algn="just"/>
            <a:r>
              <a:rPr lang="en-AU" sz="2200" dirty="0"/>
              <a:t>There is a need to </a:t>
            </a:r>
            <a:r>
              <a:rPr lang="en-AU" sz="2200" u="sng" dirty="0"/>
              <a:t>interrogate</a:t>
            </a:r>
            <a:r>
              <a:rPr lang="en-AU" sz="2200" dirty="0"/>
              <a:t> the weak ratification of ILO up-to-date social security Conventions</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600" dirty="0"/>
              <a:t>4. Ratification experience</a:t>
            </a:r>
            <a:endParaRPr lang="en-AU" sz="3600" dirty="0"/>
          </a:p>
        </p:txBody>
      </p:sp>
    </p:spTree>
    <p:extLst>
      <p:ext uri="{BB962C8B-B14F-4D97-AF65-F5344CB8AC3E}">
        <p14:creationId xmlns:p14="http://schemas.microsoft.com/office/powerpoint/2010/main" val="4069418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000" dirty="0"/>
              <a:t>SP for </a:t>
            </a:r>
            <a:r>
              <a:rPr lang="en-AU" sz="2000" u="sng" dirty="0"/>
              <a:t>informal economy workers</a:t>
            </a:r>
            <a:r>
              <a:rPr lang="en-AU" sz="2000" dirty="0"/>
              <a:t> – see below</a:t>
            </a:r>
          </a:p>
          <a:p>
            <a:pPr algn="just"/>
            <a:endParaRPr lang="en-AU" sz="1000" dirty="0"/>
          </a:p>
          <a:p>
            <a:pPr algn="just"/>
            <a:r>
              <a:rPr lang="en-AU" sz="2000" dirty="0"/>
              <a:t>SP for </a:t>
            </a:r>
            <a:r>
              <a:rPr lang="en-AU" sz="2000" u="sng" dirty="0"/>
              <a:t>migrant workers and their families</a:t>
            </a:r>
            <a:r>
              <a:rPr lang="en-AU" sz="2000" dirty="0"/>
              <a:t> – despite numerous non-binding instruments and guidelines, limited provision has thus far been made in </a:t>
            </a:r>
            <a:r>
              <a:rPr lang="en-AU" sz="2000" i="1" dirty="0"/>
              <a:t>binding</a:t>
            </a:r>
            <a:r>
              <a:rPr lang="en-AU" sz="2000" dirty="0"/>
              <a:t> AU and SADC instruments </a:t>
            </a:r>
          </a:p>
          <a:p>
            <a:pPr algn="just"/>
            <a:endParaRPr lang="en-AU" sz="1000" dirty="0"/>
          </a:p>
          <a:p>
            <a:pPr algn="just"/>
            <a:r>
              <a:rPr lang="en-AU" sz="2000" dirty="0"/>
              <a:t>SP </a:t>
            </a:r>
            <a:r>
              <a:rPr lang="en-AU" sz="2000" u="sng" dirty="0"/>
              <a:t>good governance</a:t>
            </a:r>
            <a:r>
              <a:rPr lang="en-AU" sz="2000" dirty="0"/>
              <a:t> requirements – inadequately reflected in AU and SADC instruments</a:t>
            </a:r>
          </a:p>
          <a:p>
            <a:pPr algn="just"/>
            <a:endParaRPr lang="en-AU" sz="1000" dirty="0"/>
          </a:p>
          <a:p>
            <a:pPr algn="just"/>
            <a:r>
              <a:rPr lang="en-AU" sz="2000" dirty="0"/>
              <a:t>SP </a:t>
            </a:r>
            <a:r>
              <a:rPr lang="en-AU" sz="2000" u="sng" dirty="0"/>
              <a:t>dispute resolution mechanisms</a:t>
            </a:r>
            <a:r>
              <a:rPr lang="en-AU" sz="2000" dirty="0"/>
              <a:t> – weak provision, particularly in AU instruments</a:t>
            </a:r>
          </a:p>
          <a:p>
            <a:pPr algn="just"/>
            <a:endParaRPr lang="en-AU" sz="1000" dirty="0"/>
          </a:p>
          <a:p>
            <a:pPr algn="just"/>
            <a:r>
              <a:rPr lang="en-AU" sz="2000" dirty="0"/>
              <a:t>There is a deliberate attempt in the new draft </a:t>
            </a:r>
            <a:r>
              <a:rPr lang="en-AU" sz="2000" i="1" dirty="0"/>
              <a:t>Protocol on the Rights of Citizens to Social Protection and Social Security</a:t>
            </a:r>
            <a:r>
              <a:rPr lang="en-AU" sz="2000" dirty="0"/>
              <a:t> to provide for the above</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Autofit/>
          </a:bodyPr>
          <a:lstStyle/>
          <a:p>
            <a:pPr algn="ctr"/>
            <a:r>
              <a:rPr lang="en-AU" altLang="en-US" sz="2700" dirty="0"/>
              <a:t>5. Critical SP areas requiring further unfolding, bearing in mind the ILO normative framework</a:t>
            </a:r>
            <a:endParaRPr lang="en-AU" sz="2700" dirty="0"/>
          </a:p>
        </p:txBody>
      </p:sp>
    </p:spTree>
    <p:extLst>
      <p:ext uri="{BB962C8B-B14F-4D97-AF65-F5344CB8AC3E}">
        <p14:creationId xmlns:p14="http://schemas.microsoft.com/office/powerpoint/2010/main" val="3168590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200" dirty="0"/>
              <a:t>Limited provision contained in Recommendation 202</a:t>
            </a:r>
          </a:p>
          <a:p>
            <a:pPr algn="just"/>
            <a:r>
              <a:rPr lang="en-AU" sz="2200" dirty="0"/>
              <a:t>Recommendation 204 (2015) (</a:t>
            </a:r>
            <a:r>
              <a:rPr lang="en-AU" sz="2200" i="1" dirty="0"/>
              <a:t>The Transition from the Informal to the Formal Economy</a:t>
            </a:r>
            <a:r>
              <a:rPr lang="en-AU" sz="2200" dirty="0"/>
              <a:t>)</a:t>
            </a:r>
          </a:p>
          <a:p>
            <a:pPr lvl="1" algn="just"/>
            <a:r>
              <a:rPr lang="en-AU" sz="1800" u="sng" dirty="0"/>
              <a:t>Progressively extend</a:t>
            </a:r>
            <a:r>
              <a:rPr lang="en-AU" sz="1800" dirty="0"/>
              <a:t>, in law and practice, social security and maternity protection (par 18), also in relation to contributory arrangements (par 20)</a:t>
            </a:r>
          </a:p>
          <a:p>
            <a:pPr lvl="1" algn="just"/>
            <a:r>
              <a:rPr lang="en-AU" sz="1800" u="sng" dirty="0"/>
              <a:t>Voice and representation</a:t>
            </a:r>
            <a:r>
              <a:rPr lang="en-AU" sz="1800" dirty="0"/>
              <a:t>: The consultation obligation should include “representatives of membership-based representative organizations of workers and economic units in the informal economy” (paras 6, 34, 38 and 39)</a:t>
            </a:r>
          </a:p>
          <a:p>
            <a:pPr algn="just"/>
            <a:r>
              <a:rPr lang="en-AU" sz="2200" dirty="0"/>
              <a:t>ILO 2016 </a:t>
            </a:r>
            <a:r>
              <a:rPr lang="en-AU" sz="2200" i="1" dirty="0"/>
              <a:t>Resolution concerning decent work in global supply chains</a:t>
            </a:r>
          </a:p>
          <a:p>
            <a:pPr algn="just"/>
            <a:r>
              <a:rPr lang="en-AU" sz="2200" dirty="0"/>
              <a:t>ILO Convention 190 (2019) (</a:t>
            </a:r>
            <a:r>
              <a:rPr lang="en-AU" sz="2200" i="1" dirty="0"/>
              <a:t>Elimination of Violence and harassment in the world of work</a:t>
            </a:r>
            <a:r>
              <a:rPr lang="en-AU" sz="2200" dirty="0"/>
              <a:t>)</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Autofit/>
          </a:bodyPr>
          <a:lstStyle/>
          <a:p>
            <a:pPr algn="ctr"/>
            <a:r>
              <a:rPr lang="en-AU" altLang="en-US" sz="2600" dirty="0"/>
              <a:t>5. Critical SP areas requiring further unfolding: SP for informal economy workers – ILO guidance</a:t>
            </a:r>
            <a:endParaRPr lang="en-AU" sz="2600" dirty="0"/>
          </a:p>
        </p:txBody>
      </p:sp>
    </p:spTree>
    <p:extLst>
      <p:ext uri="{BB962C8B-B14F-4D97-AF65-F5344CB8AC3E}">
        <p14:creationId xmlns:p14="http://schemas.microsoft.com/office/powerpoint/2010/main" val="3261996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200" dirty="0"/>
              <a:t>ILO </a:t>
            </a:r>
            <a:r>
              <a:rPr lang="en-AU" sz="2200" i="1" dirty="0"/>
              <a:t>Centenary Declaration for the Future of Work</a:t>
            </a:r>
            <a:r>
              <a:rPr lang="en-AU" sz="2200" dirty="0"/>
              <a:t> (2019) – a human-centred approach to the future of work</a:t>
            </a:r>
          </a:p>
          <a:p>
            <a:pPr algn="just"/>
            <a:endParaRPr lang="en-AU" sz="1000" dirty="0"/>
          </a:p>
          <a:p>
            <a:pPr algn="just"/>
            <a:r>
              <a:rPr lang="en-AU" sz="2200" dirty="0"/>
              <a:t>ILO </a:t>
            </a:r>
            <a:r>
              <a:rPr lang="en-AU" sz="2200" i="1" dirty="0"/>
              <a:t>General Survey concerning Recommendation 202</a:t>
            </a:r>
            <a:r>
              <a:rPr lang="en-AU" sz="2200" dirty="0"/>
              <a:t> (2019) (p 89)</a:t>
            </a:r>
          </a:p>
          <a:p>
            <a:pPr lvl="1" algn="just"/>
            <a:r>
              <a:rPr lang="en-US" i="1" dirty="0"/>
              <a:t>“Securing a life in health and decency for all people requires the establishment of other types of social security measures, such as</a:t>
            </a:r>
            <a:r>
              <a:rPr lang="en-US" dirty="0"/>
              <a:t> tax-funded social assistance and </a:t>
            </a:r>
            <a:r>
              <a:rPr lang="en-US" i="1" dirty="0"/>
              <a:t>adapted social insurance mechanisms enshrined in law which are sustainable, rights-based and provide adequate levels of protection</a:t>
            </a:r>
            <a:r>
              <a:rPr lang="en-US" dirty="0"/>
              <a:t>"</a:t>
            </a:r>
            <a:endParaRPr lang="en-AU" sz="1800" dirty="0"/>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Autofit/>
          </a:bodyPr>
          <a:lstStyle/>
          <a:p>
            <a:pPr algn="ctr"/>
            <a:r>
              <a:rPr lang="en-AU" altLang="en-US" sz="2600" dirty="0"/>
              <a:t>5. Critical SP areas requiring further unfolding: SP for informal economy workers – ILO guidance</a:t>
            </a:r>
            <a:endParaRPr lang="en-AU" sz="2600" dirty="0"/>
          </a:p>
        </p:txBody>
      </p:sp>
    </p:spTree>
    <p:extLst>
      <p:ext uri="{BB962C8B-B14F-4D97-AF65-F5344CB8AC3E}">
        <p14:creationId xmlns:p14="http://schemas.microsoft.com/office/powerpoint/2010/main" val="3187720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AU" altLang="en-US"/>
              <a:t>Contents</a:t>
            </a:r>
          </a:p>
        </p:txBody>
      </p:sp>
      <p:sp>
        <p:nvSpPr>
          <p:cNvPr id="4099" name="Content Placeholder 2"/>
          <p:cNvSpPr>
            <a:spLocks noGrp="1"/>
          </p:cNvSpPr>
          <p:nvPr>
            <p:ph idx="1"/>
          </p:nvPr>
        </p:nvSpPr>
        <p:spPr/>
        <p:txBody>
          <a:bodyPr/>
          <a:lstStyle/>
          <a:p>
            <a:pPr algn="just">
              <a:buClrTx/>
            </a:pPr>
            <a:r>
              <a:rPr lang="en-AU" altLang="en-US" sz="2300" dirty="0"/>
              <a:t>Focus of presentation</a:t>
            </a:r>
          </a:p>
          <a:p>
            <a:pPr algn="just">
              <a:buClrTx/>
            </a:pPr>
            <a:r>
              <a:rPr lang="en-AU" altLang="en-US" sz="2300" i="0" dirty="0"/>
              <a:t>Evolutionary development: emphasising a human rights approach</a:t>
            </a:r>
          </a:p>
          <a:p>
            <a:pPr algn="just">
              <a:buClrTx/>
            </a:pPr>
            <a:r>
              <a:rPr lang="en-AU" altLang="en-US" sz="2300" dirty="0"/>
              <a:t>Normative content: </a:t>
            </a:r>
          </a:p>
          <a:p>
            <a:pPr lvl="1" algn="just">
              <a:buClrTx/>
            </a:pPr>
            <a:r>
              <a:rPr lang="en-AU" altLang="en-US" sz="2000" dirty="0"/>
              <a:t>ILO standards </a:t>
            </a:r>
          </a:p>
          <a:p>
            <a:pPr lvl="1" algn="just">
              <a:buClrTx/>
            </a:pPr>
            <a:r>
              <a:rPr lang="en-AU" altLang="en-US" sz="2000" dirty="0"/>
              <a:t>Distinct African content and orientation</a:t>
            </a:r>
          </a:p>
          <a:p>
            <a:pPr algn="just">
              <a:buClrTx/>
            </a:pPr>
            <a:r>
              <a:rPr lang="en-AU" altLang="en-US" sz="2300" i="0" dirty="0"/>
              <a:t>Ratification experience</a:t>
            </a:r>
          </a:p>
          <a:p>
            <a:pPr algn="just">
              <a:buClrTx/>
            </a:pPr>
            <a:r>
              <a:rPr lang="en-AU" altLang="en-US" sz="2300" dirty="0"/>
              <a:t>Critical SP areas requiring further unfolding, bearing in mind the ILO normative framework</a:t>
            </a:r>
          </a:p>
          <a:p>
            <a:pPr algn="just">
              <a:buClrTx/>
            </a:pPr>
            <a:r>
              <a:rPr lang="en-AU" altLang="en-US" sz="2300" dirty="0"/>
              <a:t>Key SP areas requiring attention, beyond the existing ILO normative framework</a:t>
            </a:r>
          </a:p>
          <a:p>
            <a:pPr algn="just">
              <a:buClrTx/>
            </a:pPr>
            <a:r>
              <a:rPr lang="en-AU" altLang="en-US" sz="2300" i="0" dirty="0"/>
              <a:t>Conclusions</a:t>
            </a:r>
          </a:p>
        </p:txBody>
      </p:sp>
    </p:spTree>
    <p:extLst>
      <p:ext uri="{BB962C8B-B14F-4D97-AF65-F5344CB8AC3E}">
        <p14:creationId xmlns:p14="http://schemas.microsoft.com/office/powerpoint/2010/main" val="3599585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100" dirty="0"/>
              <a:t>Climate change (and SP)</a:t>
            </a:r>
          </a:p>
          <a:p>
            <a:pPr algn="just"/>
            <a:endParaRPr lang="en-AU" sz="1000" dirty="0"/>
          </a:p>
          <a:p>
            <a:pPr algn="just"/>
            <a:r>
              <a:rPr lang="en-AU" sz="2100" dirty="0"/>
              <a:t>Internal and cross-border displacement and armed conflicts</a:t>
            </a:r>
          </a:p>
          <a:p>
            <a:pPr algn="just"/>
            <a:endParaRPr lang="en-AU" sz="1000" dirty="0"/>
          </a:p>
          <a:p>
            <a:pPr algn="just"/>
            <a:r>
              <a:rPr lang="en-AU" sz="2100" dirty="0"/>
              <a:t>Non-compensatory dimensions of the SP concept: Appropriate preventive and integrative social protection measures, being mindful of the promotive and transformative role of SP (despite provision made for, e.g., health care; Return-to-Work; employment promotion)</a:t>
            </a:r>
          </a:p>
          <a:p>
            <a:pPr lvl="1" algn="just"/>
            <a:r>
              <a:rPr lang="en-AU" sz="1900" dirty="0"/>
              <a:t>For example, OHS and employee injury benefit provision not linked</a:t>
            </a:r>
          </a:p>
          <a:p>
            <a:pPr algn="just"/>
            <a:endParaRPr lang="en-AU" sz="1000" dirty="0"/>
          </a:p>
          <a:p>
            <a:pPr algn="just"/>
            <a:r>
              <a:rPr lang="en-AU" sz="2100" dirty="0"/>
              <a:t>Multi-pillar approaches informing the design of social security systems</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2800" dirty="0"/>
              <a:t>6. Key SP areas requiring attention, beyond the existing ILO/global normative framework</a:t>
            </a:r>
            <a:endParaRPr lang="en-AU" sz="2800" dirty="0"/>
          </a:p>
        </p:txBody>
      </p:sp>
    </p:spTree>
    <p:extLst>
      <p:ext uri="{BB962C8B-B14F-4D97-AF65-F5344CB8AC3E}">
        <p14:creationId xmlns:p14="http://schemas.microsoft.com/office/powerpoint/2010/main" val="15737668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200" i="1" dirty="0"/>
              <a:t>ILO instruments</a:t>
            </a:r>
            <a:r>
              <a:rPr lang="en-AU" sz="2200" dirty="0"/>
              <a:t> do not, as such, provide for climate change as a social security risk-inducing category – the mainstream SP framework is supposed to apply</a:t>
            </a:r>
          </a:p>
          <a:p>
            <a:pPr algn="just"/>
            <a:endParaRPr lang="en-AU" sz="1000" dirty="0"/>
          </a:p>
          <a:p>
            <a:pPr algn="just"/>
            <a:r>
              <a:rPr lang="en-AU" sz="2200" i="1" dirty="0"/>
              <a:t>UN and related instruments and initiatives</a:t>
            </a:r>
            <a:r>
              <a:rPr lang="en-AU" sz="2200" dirty="0"/>
              <a:t> provide a range of pointers for appropriate action to deal with climate change but, stop short from addressing specific SP protection measures, from a rights perspective</a:t>
            </a:r>
            <a:endParaRPr lang="en-GB" sz="2200" dirty="0"/>
          </a:p>
          <a:p>
            <a:pPr algn="just"/>
            <a:endParaRPr lang="en-AU" sz="1000" u="sng" dirty="0"/>
          </a:p>
          <a:p>
            <a:pPr algn="just"/>
            <a:r>
              <a:rPr lang="en-AU" sz="2200" u="sng" dirty="0"/>
              <a:t>Thus</a:t>
            </a:r>
            <a:r>
              <a:rPr lang="en-AU" sz="2200" dirty="0"/>
              <a:t>: the regulatory environment at the international level does not sufficiently reflect a dedicated and specifically-developed and -arranged SP framework in relation to climate/environmental change</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Autofit/>
          </a:bodyPr>
          <a:lstStyle/>
          <a:p>
            <a:pPr algn="ctr"/>
            <a:r>
              <a:rPr lang="en-AU" altLang="en-US" sz="3200" dirty="0"/>
              <a:t>6. Key SP areas requiring attention: Climate change – Global level</a:t>
            </a:r>
            <a:endParaRPr lang="en-AU" sz="3200" dirty="0"/>
          </a:p>
        </p:txBody>
      </p:sp>
    </p:spTree>
    <p:extLst>
      <p:ext uri="{BB962C8B-B14F-4D97-AF65-F5344CB8AC3E}">
        <p14:creationId xmlns:p14="http://schemas.microsoft.com/office/powerpoint/2010/main" val="1326826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200" dirty="0"/>
              <a:t>See the example of the request by certain residents of Tuvalu and Kiribati to apply for refugee status rejected by NZ courts/tribunals</a:t>
            </a:r>
          </a:p>
          <a:p>
            <a:pPr algn="just"/>
            <a:endParaRPr lang="en-AU" sz="1000" dirty="0"/>
          </a:p>
          <a:p>
            <a:pPr algn="just"/>
            <a:r>
              <a:rPr lang="en-AU" sz="2200" dirty="0"/>
              <a:t>The relevant UN </a:t>
            </a:r>
            <a:r>
              <a:rPr lang="en-AU" sz="2200" i="1" dirty="0"/>
              <a:t>Convention</a:t>
            </a:r>
            <a:r>
              <a:rPr lang="en-AU" sz="2200" dirty="0"/>
              <a:t> and </a:t>
            </a:r>
            <a:r>
              <a:rPr lang="en-AU" sz="2200" i="1" dirty="0"/>
              <a:t>Protocol</a:t>
            </a:r>
            <a:r>
              <a:rPr lang="en-AU" sz="2200" dirty="0"/>
              <a:t> do not recognise cross-border flight as a result of exposure to climate or environmental change as a reason, in itself, to qualify for refugee status – confirmed by the provisions of the </a:t>
            </a:r>
            <a:r>
              <a:rPr lang="en-AU" sz="2200" i="1" dirty="0"/>
              <a:t>Global Compact on Refugees</a:t>
            </a:r>
            <a:r>
              <a:rPr lang="en-AU" sz="2200" dirty="0"/>
              <a:t> </a:t>
            </a:r>
          </a:p>
          <a:p>
            <a:pPr algn="just"/>
            <a:endParaRPr lang="en-AU" sz="1000" dirty="0"/>
          </a:p>
          <a:p>
            <a:pPr algn="just"/>
            <a:r>
              <a:rPr lang="en-AU" sz="2200" u="sng" dirty="0"/>
              <a:t>UN response</a:t>
            </a:r>
            <a:r>
              <a:rPr lang="en-AU" sz="2200" dirty="0"/>
              <a:t>: UN members were not ready to give “special legal international protection to climate-induced migrants” </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Autofit/>
          </a:bodyPr>
          <a:lstStyle/>
          <a:p>
            <a:pPr algn="ctr"/>
            <a:r>
              <a:rPr lang="en-AU" altLang="en-US" sz="3200" dirty="0"/>
              <a:t>6. Key SP areas requiring attention: Climate change – Refugees (global level)</a:t>
            </a:r>
            <a:endParaRPr lang="en-AU" sz="3200" dirty="0"/>
          </a:p>
        </p:txBody>
      </p:sp>
    </p:spTree>
    <p:extLst>
      <p:ext uri="{BB962C8B-B14F-4D97-AF65-F5344CB8AC3E}">
        <p14:creationId xmlns:p14="http://schemas.microsoft.com/office/powerpoint/2010/main" val="19097664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300" dirty="0"/>
              <a:t>The AU (Kampala)</a:t>
            </a:r>
            <a:r>
              <a:rPr lang="en-AU" sz="2300" i="1" dirty="0"/>
              <a:t> Convention for the Protection and Assistance of Internally Displaced Persons in Africa</a:t>
            </a:r>
            <a:r>
              <a:rPr lang="en-AU" sz="2300" dirty="0"/>
              <a:t> establishes a legal framework for protecting and assisting internally displaced persons in Africa, including those displaced as a result of climate change</a:t>
            </a:r>
          </a:p>
          <a:p>
            <a:pPr algn="just"/>
            <a:endParaRPr lang="en-AU" sz="1000" dirty="0"/>
          </a:p>
          <a:p>
            <a:pPr algn="just"/>
            <a:r>
              <a:rPr lang="en-AU" sz="2300" dirty="0"/>
              <a:t>However, this protection is largely couched in </a:t>
            </a:r>
            <a:r>
              <a:rPr lang="en-AU" sz="2300" b="1" dirty="0"/>
              <a:t>humanitarian assistance</a:t>
            </a:r>
            <a:r>
              <a:rPr lang="en-AU" sz="2300" dirty="0"/>
              <a:t> terms</a:t>
            </a:r>
          </a:p>
          <a:p>
            <a:pPr algn="just"/>
            <a:endParaRPr lang="en-AU" sz="1000" dirty="0"/>
          </a:p>
          <a:p>
            <a:pPr algn="just"/>
            <a:r>
              <a:rPr lang="en-AU" sz="2300" dirty="0"/>
              <a:t>Also this Convention only concerns </a:t>
            </a:r>
            <a:r>
              <a:rPr lang="en-AU" sz="2300" b="1" dirty="0"/>
              <a:t>internally displaced persons</a:t>
            </a:r>
            <a:r>
              <a:rPr lang="en-AU" sz="2300" dirty="0"/>
              <a:t> and not those that have crossed international borders</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Autofit/>
          </a:bodyPr>
          <a:lstStyle/>
          <a:p>
            <a:pPr algn="ctr"/>
            <a:r>
              <a:rPr lang="en-AU" altLang="en-US" sz="3200" dirty="0"/>
              <a:t>6. Key SP areas requiring attention: Climate change – Continental level</a:t>
            </a:r>
            <a:endParaRPr lang="en-AU" sz="3200" dirty="0"/>
          </a:p>
        </p:txBody>
      </p:sp>
    </p:spTree>
    <p:extLst>
      <p:ext uri="{BB962C8B-B14F-4D97-AF65-F5344CB8AC3E}">
        <p14:creationId xmlns:p14="http://schemas.microsoft.com/office/powerpoint/2010/main" val="997246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000" dirty="0"/>
              <a:t>AU </a:t>
            </a:r>
            <a:r>
              <a:rPr lang="en-AU" sz="2000" u="sng" dirty="0"/>
              <a:t>foundational and sectoral instruments</a:t>
            </a:r>
            <a:r>
              <a:rPr lang="en-AU" sz="2000" dirty="0"/>
              <a:t>, documents, policies and strategic frameworks acknowledge the need to address climate change and environmental sustainability, highlighting at times the need for appropriate social protection measures – but do not provide a SP legal framework </a:t>
            </a:r>
          </a:p>
          <a:p>
            <a:pPr algn="just"/>
            <a:endParaRPr lang="en-AU" sz="1000" dirty="0"/>
          </a:p>
          <a:p>
            <a:pPr algn="just"/>
            <a:r>
              <a:rPr lang="en-GB" sz="2000" dirty="0"/>
              <a:t>Certain AU </a:t>
            </a:r>
            <a:r>
              <a:rPr lang="en-GB" sz="2000" u="sng" dirty="0"/>
              <a:t>legal instruments</a:t>
            </a:r>
            <a:r>
              <a:rPr lang="en-GB" sz="2000" dirty="0"/>
              <a:t> go further and provide a limited rights-basis for the adoption and implementation of these measures in certain climate change-related circumstances (e.g., as emergency or humanitarian assistance responses) </a:t>
            </a:r>
          </a:p>
          <a:p>
            <a:pPr algn="just"/>
            <a:endParaRPr lang="en-GB" sz="1000" dirty="0"/>
          </a:p>
          <a:p>
            <a:pPr algn="just"/>
            <a:r>
              <a:rPr lang="en-GB" sz="2000" dirty="0"/>
              <a:t>However, a </a:t>
            </a:r>
            <a:r>
              <a:rPr lang="en-GB" sz="2000" u="sng" dirty="0"/>
              <a:t>dedicated and comprehensive engagement</a:t>
            </a:r>
            <a:r>
              <a:rPr lang="en-GB" sz="2000" dirty="0"/>
              <a:t> with SP in a climate/environmental change context appears to be </a:t>
            </a:r>
            <a:r>
              <a:rPr lang="en-GB" sz="2000" u="sng" dirty="0"/>
              <a:t>absent</a:t>
            </a:r>
            <a:r>
              <a:rPr lang="en-GB" sz="2000" dirty="0"/>
              <a:t>, also in the rights-based sense</a:t>
            </a:r>
            <a:endParaRPr lang="en-AU" sz="2000" dirty="0"/>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Autofit/>
          </a:bodyPr>
          <a:lstStyle/>
          <a:p>
            <a:pPr algn="ctr"/>
            <a:r>
              <a:rPr lang="en-AU" altLang="en-US" sz="3200" dirty="0"/>
              <a:t>6. Key SP areas requiring attention: Climate change – Continental level</a:t>
            </a:r>
            <a:endParaRPr lang="en-AU" sz="3200" dirty="0"/>
          </a:p>
        </p:txBody>
      </p:sp>
    </p:spTree>
    <p:extLst>
      <p:ext uri="{BB962C8B-B14F-4D97-AF65-F5344CB8AC3E}">
        <p14:creationId xmlns:p14="http://schemas.microsoft.com/office/powerpoint/2010/main" val="3638754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r>
              <a:rPr lang="en-AU" sz="2200" dirty="0"/>
              <a:t>E.g., persons affected by recent cyclones </a:t>
            </a:r>
          </a:p>
          <a:p>
            <a:pPr algn="just"/>
            <a:endParaRPr lang="en-GB" sz="1000" dirty="0"/>
          </a:p>
          <a:p>
            <a:pPr algn="just"/>
            <a:r>
              <a:rPr lang="en-GB" sz="2200" dirty="0"/>
              <a:t>While certain SADC instruments acknowledge the need for SP interventions to be adopted in a climate/environmental change context, they generally </a:t>
            </a:r>
            <a:r>
              <a:rPr lang="en-GB" sz="2200" u="sng" dirty="0"/>
              <a:t>fall short of stipulating a legal framework</a:t>
            </a:r>
            <a:r>
              <a:rPr lang="en-GB" sz="2200" dirty="0"/>
              <a:t>, and hence a rights-basis, for this purpose</a:t>
            </a:r>
          </a:p>
          <a:p>
            <a:pPr algn="just"/>
            <a:endParaRPr lang="en-AU" sz="1000" dirty="0"/>
          </a:p>
          <a:p>
            <a:pPr algn="just"/>
            <a:r>
              <a:rPr lang="en-AU" sz="2200" dirty="0"/>
              <a:t>The same conclusion can be drawn in relation to the </a:t>
            </a:r>
            <a:r>
              <a:rPr lang="en-AU" sz="2200" u="sng" dirty="0"/>
              <a:t>SADC SP instruments of a legal character</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fontScale="90000"/>
          </a:bodyPr>
          <a:lstStyle/>
          <a:p>
            <a:pPr algn="ctr"/>
            <a:r>
              <a:rPr lang="en-AU" altLang="en-US" sz="3600" dirty="0"/>
              <a:t>6. Key SP areas requiring attention: Climate change – SADC level</a:t>
            </a:r>
            <a:endParaRPr lang="en-AU" dirty="0"/>
          </a:p>
        </p:txBody>
      </p:sp>
    </p:spTree>
    <p:extLst>
      <p:ext uri="{BB962C8B-B14F-4D97-AF65-F5344CB8AC3E}">
        <p14:creationId xmlns:p14="http://schemas.microsoft.com/office/powerpoint/2010/main" val="544446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248BC6-D55C-4167-9AF2-33A5A10861FB}"/>
              </a:ext>
            </a:extLst>
          </p:cNvPr>
          <p:cNvSpPr>
            <a:spLocks noGrp="1"/>
          </p:cNvSpPr>
          <p:nvPr>
            <p:ph idx="1"/>
          </p:nvPr>
        </p:nvSpPr>
        <p:spPr/>
        <p:txBody>
          <a:bodyPr/>
          <a:lstStyle/>
          <a:p>
            <a:pPr lvl="0" algn="just"/>
            <a:r>
              <a:rPr lang="en-AU" sz="2000" dirty="0"/>
              <a:t>Those exposed to climate and environmental change, especially in (southern) Africa seem to have </a:t>
            </a:r>
            <a:r>
              <a:rPr lang="en-AU" sz="2000" b="1" dirty="0"/>
              <a:t>limited access to SP measures </a:t>
            </a:r>
            <a:r>
              <a:rPr lang="en-AU" sz="2000" dirty="0"/>
              <a:t>–</a:t>
            </a:r>
          </a:p>
          <a:p>
            <a:pPr lvl="1" algn="just"/>
            <a:r>
              <a:rPr lang="en-AU" sz="1700" dirty="0"/>
              <a:t>Often the focus is on </a:t>
            </a:r>
            <a:r>
              <a:rPr lang="en-AU" sz="1700" b="1" dirty="0"/>
              <a:t>sectoral and targeted interventions/programmes</a:t>
            </a:r>
            <a:r>
              <a:rPr lang="en-AU" sz="1700" dirty="0"/>
              <a:t>, including resilience-building, climate change adaptation, disaster risk management, food security, housing support, health concerns, etc.</a:t>
            </a:r>
          </a:p>
          <a:p>
            <a:pPr lvl="1" algn="just"/>
            <a:r>
              <a:rPr lang="en-AU" sz="1700" dirty="0"/>
              <a:t>A raft on </a:t>
            </a:r>
            <a:r>
              <a:rPr lang="en-AU" sz="1700" b="1" dirty="0"/>
              <a:t>SP interventions are applied and even innovatively developed</a:t>
            </a:r>
            <a:r>
              <a:rPr lang="en-AU" sz="1700" dirty="0"/>
              <a:t> (e.g., weather (index) insurance, crop insurance, public works programmes (as a response and remedial measure))</a:t>
            </a:r>
          </a:p>
          <a:p>
            <a:pPr lvl="1" algn="just"/>
            <a:r>
              <a:rPr lang="en-AU" sz="1700" dirty="0"/>
              <a:t>However, there is </a:t>
            </a:r>
            <a:r>
              <a:rPr lang="en-AU" sz="1700" b="1" dirty="0"/>
              <a:t>little emphasis on longer-term SP support</a:t>
            </a:r>
            <a:endParaRPr lang="en-AU" sz="1700" dirty="0"/>
          </a:p>
          <a:p>
            <a:pPr algn="just"/>
            <a:r>
              <a:rPr lang="en-AU" sz="2000" dirty="0"/>
              <a:t>In any event, there seems to be a </a:t>
            </a:r>
            <a:r>
              <a:rPr lang="en-AU" sz="2000" b="1" dirty="0"/>
              <a:t>lack of an integrated SP approach</a:t>
            </a:r>
            <a:r>
              <a:rPr lang="en-AU" sz="2000" dirty="0"/>
              <a:t>, as also reflected in </a:t>
            </a:r>
            <a:r>
              <a:rPr lang="en-AU" sz="2000" b="1" dirty="0"/>
              <a:t>fragmented policy, institutional and operational responses</a:t>
            </a:r>
            <a:r>
              <a:rPr lang="en-AU" sz="2000" dirty="0"/>
              <a:t> – even if there are in some areas (e.g., food security) well-developed sectoral approaches</a:t>
            </a:r>
          </a:p>
        </p:txBody>
      </p:sp>
      <p:sp>
        <p:nvSpPr>
          <p:cNvPr id="3" name="Title 2">
            <a:extLst>
              <a:ext uri="{FF2B5EF4-FFF2-40B4-BE49-F238E27FC236}">
                <a16:creationId xmlns:a16="http://schemas.microsoft.com/office/drawing/2014/main" id="{A251C31F-0395-459B-9B80-3C623D25D4D9}"/>
              </a:ext>
            </a:extLst>
          </p:cNvPr>
          <p:cNvSpPr>
            <a:spLocks noGrp="1"/>
          </p:cNvSpPr>
          <p:nvPr>
            <p:ph type="title"/>
          </p:nvPr>
        </p:nvSpPr>
        <p:spPr/>
        <p:txBody>
          <a:bodyPr>
            <a:noAutofit/>
          </a:bodyPr>
          <a:lstStyle/>
          <a:p>
            <a:pPr algn="ctr"/>
            <a:r>
              <a:rPr lang="en-AU" altLang="en-US" sz="3200" dirty="0"/>
              <a:t>6. Key SP areas requiring attention: Climate change – some conclusions</a:t>
            </a:r>
            <a:endParaRPr lang="en-AU" sz="3200" dirty="0"/>
          </a:p>
        </p:txBody>
      </p:sp>
    </p:spTree>
    <p:extLst>
      <p:ext uri="{BB962C8B-B14F-4D97-AF65-F5344CB8AC3E}">
        <p14:creationId xmlns:p14="http://schemas.microsoft.com/office/powerpoint/2010/main" val="42218470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02CF62-1500-4546-A728-D1A1F63DAD3F}"/>
              </a:ext>
            </a:extLst>
          </p:cNvPr>
          <p:cNvSpPr>
            <a:spLocks noGrp="1"/>
          </p:cNvSpPr>
          <p:nvPr>
            <p:ph idx="1"/>
          </p:nvPr>
        </p:nvSpPr>
        <p:spPr/>
        <p:txBody>
          <a:bodyPr/>
          <a:lstStyle/>
          <a:p>
            <a:pPr algn="just"/>
            <a:r>
              <a:rPr lang="en-AU" sz="2200" dirty="0"/>
              <a:t>A </a:t>
            </a:r>
            <a:r>
              <a:rPr lang="en-AU" sz="2200" u="sng" dirty="0"/>
              <a:t>new </a:t>
            </a:r>
            <a:r>
              <a:rPr lang="en-AU" sz="2200" i="1" u="sng" dirty="0"/>
              <a:t>conceptual</a:t>
            </a:r>
            <a:r>
              <a:rPr lang="en-AU" sz="2200" u="sng" dirty="0"/>
              <a:t> paradigm</a:t>
            </a:r>
            <a:r>
              <a:rPr lang="en-AU" sz="2200" dirty="0"/>
              <a:t> is evident: incorporating climate and environmental change concerns into SP</a:t>
            </a:r>
          </a:p>
          <a:p>
            <a:pPr algn="just"/>
            <a:endParaRPr lang="en-AU" sz="1000" dirty="0"/>
          </a:p>
          <a:p>
            <a:pPr algn="just"/>
            <a:r>
              <a:rPr lang="en-AU" sz="2200" dirty="0"/>
              <a:t>This expanded conceptual framework has a large and growing </a:t>
            </a:r>
            <a:r>
              <a:rPr lang="en-AU" sz="2200" u="sng" dirty="0"/>
              <a:t>institutional and operational footprint</a:t>
            </a:r>
            <a:r>
              <a:rPr lang="en-AU" sz="2200" dirty="0"/>
              <a:t>, reflected among others in a wide range of social protection interventions applied and also developed at the national level to deal with climate and environmental change</a:t>
            </a:r>
          </a:p>
          <a:p>
            <a:pPr algn="just"/>
            <a:endParaRPr lang="en-AU" sz="1000" dirty="0"/>
          </a:p>
          <a:p>
            <a:pPr algn="just"/>
            <a:r>
              <a:rPr lang="en-AU" sz="2200" dirty="0"/>
              <a:t>And yet, the regulatory environment available to deal with this remains essentially the </a:t>
            </a:r>
            <a:r>
              <a:rPr lang="en-AU" sz="2200" i="1" dirty="0"/>
              <a:t>mainstream</a:t>
            </a:r>
            <a:r>
              <a:rPr lang="en-AU" sz="2200" dirty="0"/>
              <a:t> </a:t>
            </a:r>
            <a:r>
              <a:rPr lang="en-AU" sz="2200" i="1" dirty="0"/>
              <a:t>social protection</a:t>
            </a:r>
            <a:r>
              <a:rPr lang="en-AU" sz="2200" dirty="0"/>
              <a:t> regulatory environment</a:t>
            </a:r>
          </a:p>
        </p:txBody>
      </p:sp>
      <p:sp>
        <p:nvSpPr>
          <p:cNvPr id="3" name="Title 2">
            <a:extLst>
              <a:ext uri="{FF2B5EF4-FFF2-40B4-BE49-F238E27FC236}">
                <a16:creationId xmlns:a16="http://schemas.microsoft.com/office/drawing/2014/main" id="{42FCC233-129B-4D57-A489-FDF2296042FD}"/>
              </a:ext>
            </a:extLst>
          </p:cNvPr>
          <p:cNvSpPr>
            <a:spLocks noGrp="1"/>
          </p:cNvSpPr>
          <p:nvPr>
            <p:ph type="title"/>
          </p:nvPr>
        </p:nvSpPr>
        <p:spPr/>
        <p:txBody>
          <a:bodyPr>
            <a:noAutofit/>
          </a:bodyPr>
          <a:lstStyle/>
          <a:p>
            <a:pPr algn="ctr"/>
            <a:r>
              <a:rPr lang="en-AU" altLang="en-US" sz="3000" dirty="0"/>
              <a:t>6. Key SP areas requiring attention: Climate change – the new conceptual paradigm</a:t>
            </a:r>
            <a:endParaRPr lang="en-AU" sz="3000" dirty="0"/>
          </a:p>
        </p:txBody>
      </p:sp>
    </p:spTree>
    <p:extLst>
      <p:ext uri="{BB962C8B-B14F-4D97-AF65-F5344CB8AC3E}">
        <p14:creationId xmlns:p14="http://schemas.microsoft.com/office/powerpoint/2010/main" val="4131367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248BC6-D55C-4167-9AF2-33A5A10861FB}"/>
              </a:ext>
            </a:extLst>
          </p:cNvPr>
          <p:cNvSpPr>
            <a:spLocks noGrp="1"/>
          </p:cNvSpPr>
          <p:nvPr>
            <p:ph idx="1"/>
          </p:nvPr>
        </p:nvSpPr>
        <p:spPr/>
        <p:txBody>
          <a:bodyPr/>
          <a:lstStyle/>
          <a:p>
            <a:pPr lvl="0" algn="just"/>
            <a:r>
              <a:rPr lang="en-AU" sz="2000" dirty="0"/>
              <a:t>There is an </a:t>
            </a:r>
            <a:r>
              <a:rPr lang="en-AU" sz="2000" b="1" dirty="0"/>
              <a:t>evident absence of an integrated legal framework</a:t>
            </a:r>
            <a:r>
              <a:rPr lang="en-AU" sz="2000" dirty="0"/>
              <a:t> – legal approaches would largely reflect the </a:t>
            </a:r>
            <a:r>
              <a:rPr lang="en-AU" sz="2000" b="1" dirty="0"/>
              <a:t>fragmented approach to access to SP</a:t>
            </a:r>
            <a:r>
              <a:rPr lang="en-AU" sz="2000" dirty="0"/>
              <a:t> indicated above and/or are restricted to </a:t>
            </a:r>
            <a:r>
              <a:rPr lang="en-AU" sz="2000" b="1" dirty="0"/>
              <a:t>“mere” application of general SP legal interventions </a:t>
            </a:r>
            <a:r>
              <a:rPr lang="en-AU" sz="2000" dirty="0"/>
              <a:t>– also at national level</a:t>
            </a:r>
          </a:p>
          <a:p>
            <a:pPr lvl="1" algn="just"/>
            <a:endParaRPr lang="en-AU" sz="1000" dirty="0"/>
          </a:p>
          <a:p>
            <a:pPr lvl="0" algn="just"/>
            <a:r>
              <a:rPr lang="en-AU" sz="2000" dirty="0"/>
              <a:t>The question should be raised whether there is not a </a:t>
            </a:r>
            <a:r>
              <a:rPr lang="en-AU" sz="2000" b="1" dirty="0"/>
              <a:t>need for a new social risk-based conceptual approach</a:t>
            </a:r>
            <a:r>
              <a:rPr lang="en-AU" sz="2000" dirty="0"/>
              <a:t>, which would acknowledge </a:t>
            </a:r>
            <a:r>
              <a:rPr lang="en-AU" sz="2000" b="1" i="1" dirty="0"/>
              <a:t>exposure to climate/environmental change as a particular social (security/protection) risk</a:t>
            </a:r>
            <a:r>
              <a:rPr lang="en-AU" sz="2000" dirty="0"/>
              <a:t>, and to develop, on that basis, an </a:t>
            </a:r>
            <a:r>
              <a:rPr lang="en-AU" sz="2000" b="1" dirty="0"/>
              <a:t>integrated, rights-based SP framework</a:t>
            </a:r>
            <a:r>
              <a:rPr lang="en-AU" sz="2000" dirty="0"/>
              <a:t> – for other recent examples, see (</a:t>
            </a:r>
            <a:r>
              <a:rPr lang="en-AU" sz="2000" dirty="0" err="1"/>
              <a:t>i</a:t>
            </a:r>
            <a:r>
              <a:rPr lang="en-AU" sz="2000" dirty="0"/>
              <a:t>) long-term care (developing world context); (ii) insuring against loss of means by which livelihoods are pursued (e.g., India)</a:t>
            </a:r>
          </a:p>
        </p:txBody>
      </p:sp>
      <p:sp>
        <p:nvSpPr>
          <p:cNvPr id="3" name="Title 2">
            <a:extLst>
              <a:ext uri="{FF2B5EF4-FFF2-40B4-BE49-F238E27FC236}">
                <a16:creationId xmlns:a16="http://schemas.microsoft.com/office/drawing/2014/main" id="{A251C31F-0395-459B-9B80-3C623D25D4D9}"/>
              </a:ext>
            </a:extLst>
          </p:cNvPr>
          <p:cNvSpPr>
            <a:spLocks noGrp="1"/>
          </p:cNvSpPr>
          <p:nvPr>
            <p:ph type="title"/>
          </p:nvPr>
        </p:nvSpPr>
        <p:spPr/>
        <p:txBody>
          <a:bodyPr>
            <a:noAutofit/>
          </a:bodyPr>
          <a:lstStyle/>
          <a:p>
            <a:pPr algn="ctr"/>
            <a:r>
              <a:rPr lang="en-AU" altLang="en-US" sz="3000" dirty="0"/>
              <a:t>6. Key SP areas requiring attention: Climate change – a new risk-based approach?</a:t>
            </a:r>
            <a:endParaRPr lang="en-AU" sz="3000" dirty="0"/>
          </a:p>
        </p:txBody>
      </p:sp>
    </p:spTree>
    <p:extLst>
      <p:ext uri="{BB962C8B-B14F-4D97-AF65-F5344CB8AC3E}">
        <p14:creationId xmlns:p14="http://schemas.microsoft.com/office/powerpoint/2010/main" val="3400569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248BC6-D55C-4167-9AF2-33A5A10861FB}"/>
              </a:ext>
            </a:extLst>
          </p:cNvPr>
          <p:cNvSpPr>
            <a:spLocks noGrp="1"/>
          </p:cNvSpPr>
          <p:nvPr>
            <p:ph idx="1"/>
          </p:nvPr>
        </p:nvSpPr>
        <p:spPr/>
        <p:txBody>
          <a:bodyPr/>
          <a:lstStyle/>
          <a:p>
            <a:pPr lvl="0" algn="just"/>
            <a:r>
              <a:rPr lang="en-AU" sz="2000" dirty="0"/>
              <a:t>The proliferation of SP instruments at the AU and SADC level is </a:t>
            </a:r>
            <a:r>
              <a:rPr lang="en-AU" sz="2000" u="sng" dirty="0"/>
              <a:t>increasingly characterised</a:t>
            </a:r>
            <a:r>
              <a:rPr lang="en-AU" sz="2000" dirty="0"/>
              <a:t> by an </a:t>
            </a:r>
            <a:r>
              <a:rPr lang="en-AU" sz="2000" u="sng" dirty="0"/>
              <a:t>emphasis on respect for human rights</a:t>
            </a:r>
            <a:r>
              <a:rPr lang="en-AU" sz="2000" dirty="0"/>
              <a:t>, and in particular </a:t>
            </a:r>
            <a:r>
              <a:rPr lang="en-AU" sz="2000" u="sng" dirty="0"/>
              <a:t>rights-based approaches</a:t>
            </a:r>
          </a:p>
          <a:p>
            <a:pPr lvl="0" algn="just"/>
            <a:endParaRPr lang="en-AU" sz="1000" dirty="0"/>
          </a:p>
          <a:p>
            <a:pPr lvl="0" algn="just"/>
            <a:r>
              <a:rPr lang="en-AU" sz="2000" dirty="0"/>
              <a:t>The ILO has been deeply involved in </a:t>
            </a:r>
            <a:r>
              <a:rPr lang="en-AU" sz="2000" u="sng" dirty="0"/>
              <a:t>providing technical assistance</a:t>
            </a:r>
            <a:r>
              <a:rPr lang="en-AU" sz="2000" dirty="0"/>
              <a:t> in the SP area to Africa – at the continental, regional and national levels</a:t>
            </a:r>
          </a:p>
          <a:p>
            <a:pPr lvl="0" algn="just"/>
            <a:endParaRPr lang="en-AU" sz="1000" dirty="0"/>
          </a:p>
          <a:p>
            <a:pPr lvl="0" algn="just"/>
            <a:r>
              <a:rPr lang="en-AU" sz="2000" dirty="0"/>
              <a:t>ILO instruments and their embedded standards have often </a:t>
            </a:r>
            <a:r>
              <a:rPr lang="en-AU" sz="2000" u="sng" dirty="0"/>
              <a:t>influenced the content of AU and SADC instruments</a:t>
            </a:r>
            <a:r>
              <a:rPr lang="en-AU" sz="2000" dirty="0"/>
              <a:t>, and/or been </a:t>
            </a:r>
            <a:r>
              <a:rPr lang="en-AU" sz="2000" u="sng" dirty="0"/>
              <a:t>referred</a:t>
            </a:r>
            <a:r>
              <a:rPr lang="en-AU" sz="2000" dirty="0"/>
              <a:t> to in these instruments</a:t>
            </a:r>
          </a:p>
          <a:p>
            <a:pPr lvl="0" algn="just"/>
            <a:endParaRPr lang="en-AU" sz="1000" dirty="0"/>
          </a:p>
          <a:p>
            <a:pPr lvl="0" algn="just"/>
            <a:r>
              <a:rPr lang="en-AU" sz="2000" dirty="0"/>
              <a:t>Yet, the </a:t>
            </a:r>
            <a:r>
              <a:rPr lang="en-AU" sz="2000" u="sng" dirty="0"/>
              <a:t>weak ratification</a:t>
            </a:r>
            <a:r>
              <a:rPr lang="en-AU" sz="2000" dirty="0"/>
              <a:t> of ILO social security Conventions is a </a:t>
            </a:r>
            <a:r>
              <a:rPr lang="en-AU" sz="2000" u="sng" dirty="0"/>
              <a:t>cause for concern, and requires contemplation</a:t>
            </a:r>
          </a:p>
        </p:txBody>
      </p:sp>
      <p:sp>
        <p:nvSpPr>
          <p:cNvPr id="3" name="Title 2">
            <a:extLst>
              <a:ext uri="{FF2B5EF4-FFF2-40B4-BE49-F238E27FC236}">
                <a16:creationId xmlns:a16="http://schemas.microsoft.com/office/drawing/2014/main" id="{A251C31F-0395-459B-9B80-3C623D25D4D9}"/>
              </a:ext>
            </a:extLst>
          </p:cNvPr>
          <p:cNvSpPr>
            <a:spLocks noGrp="1"/>
          </p:cNvSpPr>
          <p:nvPr>
            <p:ph type="title"/>
          </p:nvPr>
        </p:nvSpPr>
        <p:spPr/>
        <p:txBody>
          <a:bodyPr>
            <a:normAutofit/>
          </a:bodyPr>
          <a:lstStyle/>
          <a:p>
            <a:pPr algn="ctr"/>
            <a:r>
              <a:rPr lang="en-AU" dirty="0"/>
              <a:t>7. Conclusions</a:t>
            </a:r>
          </a:p>
        </p:txBody>
      </p:sp>
    </p:spTree>
    <p:extLst>
      <p:ext uri="{BB962C8B-B14F-4D97-AF65-F5344CB8AC3E}">
        <p14:creationId xmlns:p14="http://schemas.microsoft.com/office/powerpoint/2010/main" val="1510973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200" dirty="0"/>
              <a:t>Reflection on evolving and incremental unfolding of the SP dimension at the AU and SADC levels</a:t>
            </a:r>
          </a:p>
          <a:p>
            <a:pPr algn="just"/>
            <a:endParaRPr lang="en-AU" sz="1000" dirty="0"/>
          </a:p>
          <a:p>
            <a:pPr algn="just"/>
            <a:r>
              <a:rPr lang="en-AU" sz="2200" dirty="0"/>
              <a:t>Growing range of instruments pertaining to SP adopted at these levels</a:t>
            </a:r>
          </a:p>
          <a:p>
            <a:pPr algn="just"/>
            <a:endParaRPr lang="en-AU" sz="1000" dirty="0"/>
          </a:p>
          <a:p>
            <a:pPr algn="just"/>
            <a:r>
              <a:rPr lang="en-AU" sz="2200" dirty="0"/>
              <a:t>Importance &amp; value of ILO instruments and standards</a:t>
            </a:r>
          </a:p>
          <a:p>
            <a:pPr algn="just"/>
            <a:endParaRPr lang="en-AU" sz="1000" dirty="0"/>
          </a:p>
          <a:p>
            <a:pPr algn="just"/>
            <a:r>
              <a:rPr lang="en-AU" sz="2200" dirty="0"/>
              <a:t>Yet, some distinct African features </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1. Focus of presentation</a:t>
            </a:r>
            <a:endParaRPr lang="en-AU" sz="3000" dirty="0"/>
          </a:p>
        </p:txBody>
      </p:sp>
    </p:spTree>
    <p:extLst>
      <p:ext uri="{BB962C8B-B14F-4D97-AF65-F5344CB8AC3E}">
        <p14:creationId xmlns:p14="http://schemas.microsoft.com/office/powerpoint/2010/main" val="36012750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248BC6-D55C-4167-9AF2-33A5A10861FB}"/>
              </a:ext>
            </a:extLst>
          </p:cNvPr>
          <p:cNvSpPr>
            <a:spLocks noGrp="1"/>
          </p:cNvSpPr>
          <p:nvPr>
            <p:ph idx="1"/>
          </p:nvPr>
        </p:nvSpPr>
        <p:spPr/>
        <p:txBody>
          <a:bodyPr/>
          <a:lstStyle/>
          <a:p>
            <a:pPr lvl="0" algn="just"/>
            <a:r>
              <a:rPr lang="en-AU" sz="2200" dirty="0"/>
              <a:t>AU and SADC instruments also display </a:t>
            </a:r>
            <a:r>
              <a:rPr lang="en-AU" sz="2200" u="sng" dirty="0"/>
              <a:t>distinct SP approaches</a:t>
            </a:r>
            <a:r>
              <a:rPr lang="en-AU" sz="2200" dirty="0"/>
              <a:t>, alongside reference to and reliance on ILO standards – such as:</a:t>
            </a:r>
          </a:p>
          <a:p>
            <a:pPr lvl="1" algn="just"/>
            <a:r>
              <a:rPr lang="en-AU" sz="1800" dirty="0"/>
              <a:t>The </a:t>
            </a:r>
            <a:r>
              <a:rPr lang="en-AU" sz="1800" u="sng" dirty="0"/>
              <a:t>minimum package</a:t>
            </a:r>
            <a:r>
              <a:rPr lang="en-AU" sz="1800" dirty="0"/>
              <a:t> approach supported in a vast range of AU instruments essentially predates, and to some extend goes beyond, the ILO SP Floors initiative</a:t>
            </a:r>
          </a:p>
          <a:p>
            <a:pPr lvl="1" algn="just"/>
            <a:r>
              <a:rPr lang="en-AU" sz="1800" dirty="0"/>
              <a:t>Certain AU and SADC instruments support a </a:t>
            </a:r>
            <a:r>
              <a:rPr lang="en-AU" sz="1800" u="sng" dirty="0"/>
              <a:t>notion of SP</a:t>
            </a:r>
            <a:r>
              <a:rPr lang="en-AU" sz="1800" dirty="0"/>
              <a:t> that is </a:t>
            </a:r>
            <a:r>
              <a:rPr lang="en-AU" sz="1800" u="sng" dirty="0"/>
              <a:t>more extensive than the ILO view</a:t>
            </a:r>
            <a:r>
              <a:rPr lang="en-AU" sz="1800" dirty="0"/>
              <a:t> of SP</a:t>
            </a:r>
          </a:p>
          <a:p>
            <a:pPr lvl="0" algn="just"/>
            <a:endParaRPr lang="en-AU" sz="1000" dirty="0"/>
          </a:p>
          <a:p>
            <a:pPr lvl="0" algn="just"/>
            <a:r>
              <a:rPr lang="en-AU" sz="2000" dirty="0"/>
              <a:t>There are </a:t>
            </a:r>
            <a:r>
              <a:rPr lang="en-AU" sz="2000" u="sng" dirty="0"/>
              <a:t>critical SP areas</a:t>
            </a:r>
            <a:r>
              <a:rPr lang="en-AU" sz="2000" dirty="0"/>
              <a:t> where at the AU and SADC level much can be learnt from ILO standards and guidelines – e.g. in relation to SP for informal economy workers; SP good governance arrangements</a:t>
            </a:r>
          </a:p>
        </p:txBody>
      </p:sp>
      <p:sp>
        <p:nvSpPr>
          <p:cNvPr id="3" name="Title 2">
            <a:extLst>
              <a:ext uri="{FF2B5EF4-FFF2-40B4-BE49-F238E27FC236}">
                <a16:creationId xmlns:a16="http://schemas.microsoft.com/office/drawing/2014/main" id="{A251C31F-0395-459B-9B80-3C623D25D4D9}"/>
              </a:ext>
            </a:extLst>
          </p:cNvPr>
          <p:cNvSpPr>
            <a:spLocks noGrp="1"/>
          </p:cNvSpPr>
          <p:nvPr>
            <p:ph type="title"/>
          </p:nvPr>
        </p:nvSpPr>
        <p:spPr/>
        <p:txBody>
          <a:bodyPr>
            <a:normAutofit/>
          </a:bodyPr>
          <a:lstStyle/>
          <a:p>
            <a:pPr algn="ctr"/>
            <a:r>
              <a:rPr lang="en-AU" dirty="0"/>
              <a:t>7. Conclusions</a:t>
            </a:r>
          </a:p>
        </p:txBody>
      </p:sp>
    </p:spTree>
    <p:extLst>
      <p:ext uri="{BB962C8B-B14F-4D97-AF65-F5344CB8AC3E}">
        <p14:creationId xmlns:p14="http://schemas.microsoft.com/office/powerpoint/2010/main" val="36925617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248BC6-D55C-4167-9AF2-33A5A10861FB}"/>
              </a:ext>
            </a:extLst>
          </p:cNvPr>
          <p:cNvSpPr>
            <a:spLocks noGrp="1"/>
          </p:cNvSpPr>
          <p:nvPr>
            <p:ph idx="1"/>
          </p:nvPr>
        </p:nvSpPr>
        <p:spPr/>
        <p:txBody>
          <a:bodyPr/>
          <a:lstStyle/>
          <a:p>
            <a:pPr lvl="0" algn="just"/>
            <a:r>
              <a:rPr lang="en-AU" sz="2200" dirty="0"/>
              <a:t>There are other key SP areas where </a:t>
            </a:r>
            <a:r>
              <a:rPr lang="en-AU" sz="2200" i="1" dirty="0"/>
              <a:t>innovation or development beyond the current ILO SP framework</a:t>
            </a:r>
            <a:r>
              <a:rPr lang="en-AU" sz="2200" dirty="0"/>
              <a:t> is required – including –</a:t>
            </a:r>
          </a:p>
          <a:p>
            <a:pPr lvl="1" algn="just"/>
            <a:r>
              <a:rPr lang="en-AU" sz="1900" u="sng" dirty="0"/>
              <a:t>Climate change</a:t>
            </a:r>
            <a:r>
              <a:rPr lang="en-AU" sz="1900" dirty="0"/>
              <a:t> and SP</a:t>
            </a:r>
          </a:p>
          <a:p>
            <a:pPr lvl="1" algn="just"/>
            <a:r>
              <a:rPr lang="en-AU" sz="1900" dirty="0"/>
              <a:t>Multi-pillar approaches informing the design of social security systems</a:t>
            </a:r>
          </a:p>
          <a:p>
            <a:pPr lvl="0" algn="just"/>
            <a:endParaRPr lang="en-AU" sz="1000" dirty="0"/>
          </a:p>
          <a:p>
            <a:pPr lvl="0" algn="just"/>
            <a:r>
              <a:rPr lang="en-AU" sz="2000" dirty="0"/>
              <a:t>The suitability in the African, and for that matter, the global South context of the </a:t>
            </a:r>
            <a:r>
              <a:rPr lang="en-AU" sz="2000" u="sng" dirty="0"/>
              <a:t>restricted model of 9 recognised classical social security risks</a:t>
            </a:r>
            <a:r>
              <a:rPr lang="en-AU" sz="2000" dirty="0"/>
              <a:t> require further contemplation – already certain AU and SADC instruments recognise </a:t>
            </a:r>
            <a:r>
              <a:rPr lang="en-AU" sz="2000" u="sng" dirty="0"/>
              <a:t>other risk categories</a:t>
            </a:r>
            <a:r>
              <a:rPr lang="en-AU" sz="2000" dirty="0"/>
              <a:t> (e.g., </a:t>
            </a:r>
            <a:r>
              <a:rPr lang="en-AU" sz="2000" u="sng" dirty="0"/>
              <a:t>collective</a:t>
            </a:r>
            <a:r>
              <a:rPr lang="en-AU" sz="2000" dirty="0"/>
              <a:t> risks; and public measures to deal with some of these risks on a (still) fragmented basis – e.g., crop insurance; weather insurance)</a:t>
            </a:r>
            <a:endParaRPr lang="en-AU" sz="2000" u="sng" dirty="0"/>
          </a:p>
        </p:txBody>
      </p:sp>
      <p:sp>
        <p:nvSpPr>
          <p:cNvPr id="3" name="Title 2">
            <a:extLst>
              <a:ext uri="{FF2B5EF4-FFF2-40B4-BE49-F238E27FC236}">
                <a16:creationId xmlns:a16="http://schemas.microsoft.com/office/drawing/2014/main" id="{A251C31F-0395-459B-9B80-3C623D25D4D9}"/>
              </a:ext>
            </a:extLst>
          </p:cNvPr>
          <p:cNvSpPr>
            <a:spLocks noGrp="1"/>
          </p:cNvSpPr>
          <p:nvPr>
            <p:ph type="title"/>
          </p:nvPr>
        </p:nvSpPr>
        <p:spPr/>
        <p:txBody>
          <a:bodyPr>
            <a:normAutofit/>
          </a:bodyPr>
          <a:lstStyle/>
          <a:p>
            <a:pPr algn="ctr"/>
            <a:r>
              <a:rPr lang="en-AU" dirty="0"/>
              <a:t>7. Conclusions</a:t>
            </a:r>
          </a:p>
        </p:txBody>
      </p:sp>
    </p:spTree>
    <p:extLst>
      <p:ext uri="{BB962C8B-B14F-4D97-AF65-F5344CB8AC3E}">
        <p14:creationId xmlns:p14="http://schemas.microsoft.com/office/powerpoint/2010/main" val="10568354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248BC6-D55C-4167-9AF2-33A5A10861FB}"/>
              </a:ext>
            </a:extLst>
          </p:cNvPr>
          <p:cNvSpPr>
            <a:spLocks noGrp="1"/>
          </p:cNvSpPr>
          <p:nvPr>
            <p:ph idx="1"/>
          </p:nvPr>
        </p:nvSpPr>
        <p:spPr/>
        <p:txBody>
          <a:bodyPr/>
          <a:lstStyle/>
          <a:p>
            <a:pPr lvl="0" algn="just"/>
            <a:r>
              <a:rPr lang="en-AU" sz="2200" dirty="0"/>
              <a:t>Is there not a need to </a:t>
            </a:r>
            <a:r>
              <a:rPr lang="en-AU" sz="2200" u="sng" dirty="0"/>
              <a:t>better reflect in the normative domain</a:t>
            </a:r>
            <a:r>
              <a:rPr lang="en-AU" sz="2200" dirty="0"/>
              <a:t> a key component underlying the framework in Africa informing social security – i.e. </a:t>
            </a:r>
            <a:r>
              <a:rPr lang="en-AU" sz="2200" u="sng" dirty="0"/>
              <a:t>poverty/deprivation</a:t>
            </a:r>
            <a:r>
              <a:rPr lang="en-AU" sz="2200" dirty="0"/>
              <a:t>?</a:t>
            </a:r>
          </a:p>
          <a:p>
            <a:pPr lvl="0" algn="just"/>
            <a:endParaRPr lang="en-GB" sz="1000" dirty="0"/>
          </a:p>
          <a:p>
            <a:pPr lvl="0" algn="just"/>
            <a:r>
              <a:rPr lang="en-GB" sz="2400" dirty="0"/>
              <a:t>Note the </a:t>
            </a:r>
            <a:r>
              <a:rPr lang="en-GB" sz="2400" u="sng" dirty="0"/>
              <a:t>changing contours of the social security notion and the goals to be achieved thereby</a:t>
            </a:r>
            <a:r>
              <a:rPr lang="en-GB" sz="2400" dirty="0"/>
              <a:t>. As noted by a renowned Indian scholar working in this area, Professor Kamala Sankaran (</a:t>
            </a:r>
            <a:r>
              <a:rPr lang="en-ZA" sz="2000" dirty="0"/>
              <a:t>K. Sankaran "The human right to livelihood: Recognizing the right to be human" </a:t>
            </a:r>
            <a:r>
              <a:rPr lang="en-ZA" sz="2000" i="1" dirty="0"/>
              <a:t>Comparative </a:t>
            </a:r>
            <a:r>
              <a:rPr lang="en-ZA" sz="2000" i="1" dirty="0" err="1"/>
              <a:t>Labor</a:t>
            </a:r>
            <a:r>
              <a:rPr lang="en-ZA" sz="2000" i="1" dirty="0"/>
              <a:t> Law &amp; Policy Journal, Vol 34, No 1, Fall 2012</a:t>
            </a:r>
            <a:r>
              <a:rPr lang="en-ZA" sz="2000" dirty="0"/>
              <a:t> 81-94 at 89-90 (emphasis added))</a:t>
            </a:r>
            <a:endParaRPr lang="en-AU" sz="1000" dirty="0"/>
          </a:p>
        </p:txBody>
      </p:sp>
      <p:sp>
        <p:nvSpPr>
          <p:cNvPr id="3" name="Title 2">
            <a:extLst>
              <a:ext uri="{FF2B5EF4-FFF2-40B4-BE49-F238E27FC236}">
                <a16:creationId xmlns:a16="http://schemas.microsoft.com/office/drawing/2014/main" id="{A251C31F-0395-459B-9B80-3C623D25D4D9}"/>
              </a:ext>
            </a:extLst>
          </p:cNvPr>
          <p:cNvSpPr>
            <a:spLocks noGrp="1"/>
          </p:cNvSpPr>
          <p:nvPr>
            <p:ph type="title"/>
          </p:nvPr>
        </p:nvSpPr>
        <p:spPr/>
        <p:txBody>
          <a:bodyPr>
            <a:normAutofit/>
          </a:bodyPr>
          <a:lstStyle/>
          <a:p>
            <a:pPr algn="ctr"/>
            <a:r>
              <a:rPr lang="en-AU" dirty="0"/>
              <a:t>7. Conclusions</a:t>
            </a:r>
          </a:p>
        </p:txBody>
      </p:sp>
    </p:spTree>
    <p:extLst>
      <p:ext uri="{BB962C8B-B14F-4D97-AF65-F5344CB8AC3E}">
        <p14:creationId xmlns:p14="http://schemas.microsoft.com/office/powerpoint/2010/main" val="37928569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248BC6-D55C-4167-9AF2-33A5A10861FB}"/>
              </a:ext>
            </a:extLst>
          </p:cNvPr>
          <p:cNvSpPr>
            <a:spLocks noGrp="1"/>
          </p:cNvSpPr>
          <p:nvPr>
            <p:ph idx="1"/>
          </p:nvPr>
        </p:nvSpPr>
        <p:spPr/>
        <p:txBody>
          <a:bodyPr/>
          <a:lstStyle/>
          <a:p>
            <a:pPr marL="109537" indent="0" algn="just">
              <a:buNone/>
            </a:pPr>
            <a:r>
              <a:rPr lang="en-GB" sz="2100" dirty="0"/>
              <a:t>"The economic right to obtain gainful employment with the safety net provided by social security in the form of income security and health benefits has been at the </a:t>
            </a:r>
            <a:r>
              <a:rPr lang="en-GB" sz="2100" dirty="0" err="1"/>
              <a:t>center</a:t>
            </a:r>
            <a:r>
              <a:rPr lang="en-GB" sz="2100" dirty="0"/>
              <a:t> of the social security systems in the developed world. Over the last thirty years </a:t>
            </a:r>
            <a:r>
              <a:rPr lang="en-GB" sz="2100" u="sng" dirty="0"/>
              <a:t>this paradigm of social security has been increasingly questioned</a:t>
            </a:r>
            <a:r>
              <a:rPr lang="en-GB" sz="2100" dirty="0"/>
              <a:t>, and an alternative conception of preventive and promotional forms of social security has been put forward. Economic security has usually meant the maintenance of existing levels of income. </a:t>
            </a:r>
            <a:r>
              <a:rPr lang="en-GB" sz="2100" i="1" dirty="0"/>
              <a:t>For the self-employed in the informal economy, the loss of assets, loss of access to markets, and exposure to risks are often reasons for their economic insecurity.</a:t>
            </a:r>
            <a:r>
              <a:rPr lang="en-GB" sz="2100" dirty="0"/>
              <a:t> A comprehensive right to economic security as a form of social security would require a </a:t>
            </a:r>
            <a:r>
              <a:rPr lang="en-GB" sz="2100" i="1" u="sng" dirty="0"/>
              <a:t>comprehensive safety net against such risks</a:t>
            </a:r>
            <a:r>
              <a:rPr lang="en-GB" sz="2100" dirty="0"/>
              <a:t>."</a:t>
            </a:r>
            <a:endParaRPr lang="en-AU" sz="2100" dirty="0"/>
          </a:p>
        </p:txBody>
      </p:sp>
      <p:sp>
        <p:nvSpPr>
          <p:cNvPr id="3" name="Title 2">
            <a:extLst>
              <a:ext uri="{FF2B5EF4-FFF2-40B4-BE49-F238E27FC236}">
                <a16:creationId xmlns:a16="http://schemas.microsoft.com/office/drawing/2014/main" id="{A251C31F-0395-459B-9B80-3C623D25D4D9}"/>
              </a:ext>
            </a:extLst>
          </p:cNvPr>
          <p:cNvSpPr>
            <a:spLocks noGrp="1"/>
          </p:cNvSpPr>
          <p:nvPr>
            <p:ph type="title"/>
          </p:nvPr>
        </p:nvSpPr>
        <p:spPr/>
        <p:txBody>
          <a:bodyPr>
            <a:normAutofit/>
          </a:bodyPr>
          <a:lstStyle/>
          <a:p>
            <a:pPr algn="ctr"/>
            <a:r>
              <a:rPr lang="en-AU" dirty="0"/>
              <a:t>7. Conclusions</a:t>
            </a:r>
          </a:p>
        </p:txBody>
      </p:sp>
    </p:spTree>
    <p:extLst>
      <p:ext uri="{BB962C8B-B14F-4D97-AF65-F5344CB8AC3E}">
        <p14:creationId xmlns:p14="http://schemas.microsoft.com/office/powerpoint/2010/main" val="3626709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GB" sz="2100" dirty="0"/>
              <a:t>According to several AU/RECs constitutive documents – </a:t>
            </a:r>
          </a:p>
          <a:p>
            <a:pPr lvl="1" algn="just"/>
            <a:r>
              <a:rPr lang="en-GB" sz="1800" i="1" dirty="0"/>
              <a:t>the evolution and ultimate </a:t>
            </a:r>
            <a:r>
              <a:rPr lang="en-GB" sz="1800" i="1" u="sng" dirty="0"/>
              <a:t>absorption</a:t>
            </a:r>
            <a:r>
              <a:rPr lang="en-GB" sz="1800" i="1" dirty="0"/>
              <a:t> of the RECs into the African Economic Community (AEC) is foreseen as a constitutive element of attaining economic </a:t>
            </a:r>
            <a:r>
              <a:rPr lang="en-GB" sz="1800" i="1" u="sng" dirty="0"/>
              <a:t>integration</a:t>
            </a:r>
            <a:endParaRPr lang="en-AU" sz="1800" u="sng" dirty="0"/>
          </a:p>
          <a:p>
            <a:pPr lvl="1" algn="just"/>
            <a:r>
              <a:rPr lang="en-GB" sz="1800" i="1" dirty="0"/>
              <a:t>the policies and programmes of the RECs shall be </a:t>
            </a:r>
            <a:r>
              <a:rPr lang="en-GB" sz="1800" i="1" u="sng" dirty="0"/>
              <a:t>coordinated</a:t>
            </a:r>
            <a:r>
              <a:rPr lang="en-GB" sz="1800" i="1" dirty="0"/>
              <a:t> with those of the AU</a:t>
            </a:r>
            <a:endParaRPr lang="en-GB" sz="1800" dirty="0"/>
          </a:p>
          <a:p>
            <a:pPr algn="just"/>
            <a:endParaRPr lang="en-GB" sz="1000" dirty="0"/>
          </a:p>
          <a:p>
            <a:pPr algn="just"/>
            <a:r>
              <a:rPr lang="en-GB" sz="2100" dirty="0"/>
              <a:t>In essence, </a:t>
            </a:r>
            <a:r>
              <a:rPr lang="en-GB" sz="2100" u="sng" dirty="0"/>
              <a:t>RECs</a:t>
            </a:r>
            <a:r>
              <a:rPr lang="en-GB" sz="2100" dirty="0"/>
              <a:t> are seen as </a:t>
            </a:r>
            <a:r>
              <a:rPr lang="en-GB" sz="2100" u="sng" dirty="0"/>
              <a:t>building blocks</a:t>
            </a:r>
            <a:r>
              <a:rPr lang="en-GB" sz="2100" dirty="0"/>
              <a:t> of the AEC/AU. </a:t>
            </a:r>
            <a:r>
              <a:rPr lang="en-GB" sz="2100" u="sng" dirty="0"/>
              <a:t>Alignment</a:t>
            </a:r>
            <a:r>
              <a:rPr lang="en-GB" sz="2100" dirty="0"/>
              <a:t> of their policies, programmes, actions and activities with those of the AU is therefore a primary consideration, which explains the </a:t>
            </a:r>
            <a:r>
              <a:rPr lang="en-GB" sz="2100" u="sng" dirty="0"/>
              <a:t>leading and guiding</a:t>
            </a:r>
            <a:r>
              <a:rPr lang="en-GB" sz="2100" dirty="0"/>
              <a:t>, as well as </a:t>
            </a:r>
            <a:r>
              <a:rPr lang="en-GB" sz="2100" u="sng" dirty="0"/>
              <a:t>overall monitoring role of the AU(C)</a:t>
            </a:r>
            <a:r>
              <a:rPr lang="en-GB" sz="2100" dirty="0"/>
              <a:t> – also in the area of SP</a:t>
            </a:r>
          </a:p>
          <a:p>
            <a:pPr lvl="1" algn="just"/>
            <a:r>
              <a:rPr lang="en-GB" sz="1800" dirty="0"/>
              <a:t>Continental-level programmes, policies and standards need to be </a:t>
            </a:r>
            <a:r>
              <a:rPr lang="en-GB" sz="1800" u="sng" dirty="0"/>
              <a:t>cascaded down</a:t>
            </a:r>
            <a:r>
              <a:rPr lang="en-GB" sz="1800" dirty="0"/>
              <a:t>, via the RECs, to the </a:t>
            </a:r>
            <a:r>
              <a:rPr lang="en-GB" sz="1800" u="sng" dirty="0"/>
              <a:t>country level</a:t>
            </a:r>
            <a:endParaRPr lang="en-AU" sz="1800" u="sng" dirty="0"/>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1. Focus of presentation: Understanding AU-RECs alignment &amp; coordination</a:t>
            </a:r>
            <a:endParaRPr lang="en-AU" sz="3000" dirty="0"/>
          </a:p>
        </p:txBody>
      </p:sp>
    </p:spTree>
    <p:extLst>
      <p:ext uri="{BB962C8B-B14F-4D97-AF65-F5344CB8AC3E}">
        <p14:creationId xmlns:p14="http://schemas.microsoft.com/office/powerpoint/2010/main" val="3210855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200" u="sng" dirty="0"/>
              <a:t>Evolutionary development</a:t>
            </a:r>
            <a:r>
              <a:rPr lang="en-AU" sz="2200" dirty="0"/>
              <a:t> of SP instrumental domain at the AU and SADC levels – </a:t>
            </a:r>
          </a:p>
          <a:p>
            <a:pPr lvl="1" algn="just"/>
            <a:r>
              <a:rPr lang="en-AU" sz="1800" u="sng" dirty="0"/>
              <a:t>Proliferation</a:t>
            </a:r>
            <a:r>
              <a:rPr lang="en-AU" sz="1800" dirty="0"/>
              <a:t> of binding and non-binding instruments: e.g. Protocols, Declarations, Strategic Frameworks, Plans of Action, Policies – e.g. the </a:t>
            </a:r>
            <a:r>
              <a:rPr lang="en-AU" sz="1800" i="1" dirty="0"/>
              <a:t>Social Policy Framework for Africa</a:t>
            </a:r>
            <a:r>
              <a:rPr lang="en-AU" sz="1800" dirty="0"/>
              <a:t> (2009)</a:t>
            </a:r>
          </a:p>
          <a:p>
            <a:pPr lvl="1" algn="just"/>
            <a:r>
              <a:rPr lang="en-AU" sz="1800" dirty="0"/>
              <a:t>An increasing emphasis on a </a:t>
            </a:r>
            <a:r>
              <a:rPr lang="en-AU" sz="1800" u="sng" dirty="0"/>
              <a:t>human rights-based approach</a:t>
            </a:r>
            <a:r>
              <a:rPr lang="en-AU" sz="1800" dirty="0"/>
              <a:t>, evident in the adoption of in particular binding instruments, embedding enforceable commitments and entitlements – e.g.:</a:t>
            </a:r>
          </a:p>
          <a:p>
            <a:pPr lvl="2" algn="just"/>
            <a:r>
              <a:rPr lang="en-GB" sz="1600" i="1" dirty="0"/>
              <a:t>African Charter on Human and Peoples’ Rights</a:t>
            </a:r>
            <a:r>
              <a:rPr lang="en-GB" sz="1600" dirty="0"/>
              <a:t> (</a:t>
            </a:r>
            <a:r>
              <a:rPr lang="en-AU" sz="1600" dirty="0"/>
              <a:t>Banjul Charter), and it associated </a:t>
            </a:r>
            <a:r>
              <a:rPr lang="en-GB" sz="1600" u="sng" dirty="0"/>
              <a:t>(additional) Protocols</a:t>
            </a:r>
            <a:r>
              <a:rPr lang="en-GB" sz="1600" dirty="0"/>
              <a:t> on the rights of women, children, persons with disabilities, and older persons</a:t>
            </a:r>
          </a:p>
          <a:p>
            <a:pPr lvl="2" algn="just"/>
            <a:r>
              <a:rPr lang="en-GB" sz="1600" dirty="0"/>
              <a:t>Promoted also in other AU foundational instruments, e.g., </a:t>
            </a:r>
            <a:r>
              <a:rPr lang="en-GB" sz="1600" i="1" dirty="0"/>
              <a:t>Agenda 2063</a:t>
            </a:r>
            <a:r>
              <a:rPr lang="en-GB" sz="1600" dirty="0"/>
              <a:t> and </a:t>
            </a:r>
            <a:r>
              <a:rPr lang="en-GB" sz="1600" i="1" dirty="0"/>
              <a:t>Social Agenda 2063</a:t>
            </a:r>
            <a:r>
              <a:rPr lang="en-GB" sz="1600" dirty="0"/>
              <a:t> (draft)</a:t>
            </a:r>
            <a:endParaRPr lang="en-AU" sz="1600" dirty="0"/>
          </a:p>
          <a:p>
            <a:pPr lvl="2" algn="just"/>
            <a:r>
              <a:rPr lang="en-AU" sz="1600" i="1" dirty="0"/>
              <a:t>SADC Protocol on Employment and Labour</a:t>
            </a:r>
            <a:r>
              <a:rPr lang="en-AU" sz="1600" dirty="0"/>
              <a:t> (2014), </a:t>
            </a:r>
            <a:r>
              <a:rPr lang="en-AU" sz="1600" i="1" dirty="0"/>
              <a:t>SADC Protocol on Health</a:t>
            </a:r>
            <a:r>
              <a:rPr lang="en-AU" sz="1600" dirty="0"/>
              <a:t> (1999); even non-binding SADC instruments (e.g. the SADC </a:t>
            </a:r>
            <a:r>
              <a:rPr lang="en-AU" sz="1600" i="1" dirty="0"/>
              <a:t>Labour Migration Action Plan</a:t>
            </a:r>
            <a:r>
              <a:rPr lang="en-AU" sz="1600" dirty="0"/>
              <a:t>) advocates rights-based approaches)</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2. Evolutionary development: emphasising a human rights approach</a:t>
            </a:r>
            <a:endParaRPr lang="en-AU" sz="3000" dirty="0"/>
          </a:p>
        </p:txBody>
      </p:sp>
    </p:spTree>
    <p:extLst>
      <p:ext uri="{BB962C8B-B14F-4D97-AF65-F5344CB8AC3E}">
        <p14:creationId xmlns:p14="http://schemas.microsoft.com/office/powerpoint/2010/main" val="3009052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US" u="sng" dirty="0"/>
              <a:t>AU Council decisions</a:t>
            </a:r>
            <a:r>
              <a:rPr lang="en-US" dirty="0"/>
              <a:t> – June 2015</a:t>
            </a:r>
          </a:p>
          <a:p>
            <a:pPr lvl="1" algn="just"/>
            <a:r>
              <a:rPr lang="en-US" sz="2100" dirty="0"/>
              <a:t>“The implementation of the Social Policy Framework of Africa to be accelerated, that Member States pursue a </a:t>
            </a:r>
            <a:r>
              <a:rPr lang="en-US" sz="2100" i="1" dirty="0"/>
              <a:t>rights-based approach</a:t>
            </a:r>
            <a:r>
              <a:rPr lang="en-US" sz="2100" dirty="0"/>
              <a:t> to social protection and social security of all citizens, aiming at inclusive development that leaves no one behind, through appropriate legal and policy frameworks, complementing the AU Charter on Human and People’s Rights”</a:t>
            </a:r>
          </a:p>
          <a:p>
            <a:pPr lvl="1" algn="just"/>
            <a:endParaRPr lang="en-US" sz="1100" dirty="0"/>
          </a:p>
          <a:p>
            <a:pPr lvl="1" algn="just"/>
            <a:r>
              <a:rPr lang="en-US" sz="2100" b="1" dirty="0"/>
              <a:t>Requests the AU Commission, In collaboration with the African Commission on Human and Peoples Rights, to develop an </a:t>
            </a:r>
            <a:r>
              <a:rPr lang="en-US" sz="2100" b="1" u="sng" dirty="0"/>
              <a:t>additional protocol</a:t>
            </a:r>
            <a:r>
              <a:rPr lang="en-US" sz="2100" b="1" dirty="0"/>
              <a:t> to the African Charter on Human and People’s Rights </a:t>
            </a:r>
            <a:r>
              <a:rPr lang="en-US" sz="2100" b="1" u="sng" dirty="0"/>
              <a:t>on the </a:t>
            </a:r>
            <a:r>
              <a:rPr lang="en-US" sz="2100" b="1" i="1" u="sng" dirty="0"/>
              <a:t>Rights of Citizens to Social Protection and Social Security</a:t>
            </a:r>
            <a:endParaRPr lang="en-AU" sz="2100" b="1" dirty="0"/>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2. Evolutionary development: emphasising a human rights approach</a:t>
            </a:r>
            <a:endParaRPr lang="en-AU" sz="3000" dirty="0"/>
          </a:p>
        </p:txBody>
      </p:sp>
    </p:spTree>
    <p:extLst>
      <p:ext uri="{BB962C8B-B14F-4D97-AF65-F5344CB8AC3E}">
        <p14:creationId xmlns:p14="http://schemas.microsoft.com/office/powerpoint/2010/main" val="3303889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US" u="sng" dirty="0" err="1"/>
              <a:t>Specialised</a:t>
            </a:r>
            <a:r>
              <a:rPr lang="en-US" u="sng" dirty="0"/>
              <a:t>/sectoral AU frameworks, such as</a:t>
            </a:r>
            <a:r>
              <a:rPr lang="en-US" dirty="0"/>
              <a:t>: </a:t>
            </a:r>
          </a:p>
          <a:p>
            <a:pPr lvl="1" algn="just"/>
            <a:r>
              <a:rPr lang="en-US" sz="2150" dirty="0"/>
              <a:t>Social Protection for the Informal Economy and Rural Workers 2011-2015 (</a:t>
            </a:r>
            <a:r>
              <a:rPr lang="en-US" sz="2150" u="sng" dirty="0"/>
              <a:t>SPIREWORK</a:t>
            </a:r>
            <a:r>
              <a:rPr lang="en-US" sz="2150" dirty="0"/>
              <a:t>) – this instrument is currently being updated</a:t>
            </a:r>
          </a:p>
          <a:p>
            <a:pPr lvl="1" algn="just"/>
            <a:r>
              <a:rPr lang="en-US" sz="2150" u="sng" dirty="0"/>
              <a:t>Revised Migration Policy Framework</a:t>
            </a:r>
            <a:r>
              <a:rPr lang="en-US" sz="2150" dirty="0"/>
              <a:t> (MPF) (2018)</a:t>
            </a:r>
          </a:p>
          <a:p>
            <a:pPr lvl="1" algn="just"/>
            <a:r>
              <a:rPr lang="en-US" sz="2150" dirty="0"/>
              <a:t>See also the new </a:t>
            </a:r>
            <a:r>
              <a:rPr lang="en-US" sz="2150" u="sng" dirty="0"/>
              <a:t>Joint </a:t>
            </a:r>
            <a:r>
              <a:rPr lang="en-US" sz="2150" u="sng" dirty="0" err="1"/>
              <a:t>Labour</a:t>
            </a:r>
            <a:r>
              <a:rPr lang="en-US" sz="2150" u="sng" dirty="0"/>
              <a:t> Migration </a:t>
            </a:r>
            <a:r>
              <a:rPr lang="en-US" sz="2150" u="sng" dirty="0" err="1"/>
              <a:t>Programme</a:t>
            </a:r>
            <a:r>
              <a:rPr lang="en-US" sz="2150" dirty="0"/>
              <a:t> (JLMP) (in relation to SP of migrant workers)</a:t>
            </a:r>
          </a:p>
          <a:p>
            <a:pPr lvl="1" algn="just"/>
            <a:r>
              <a:rPr lang="en-US" sz="2150" dirty="0"/>
              <a:t>AU </a:t>
            </a:r>
            <a:r>
              <a:rPr lang="en-US" sz="2150" i="1" dirty="0"/>
              <a:t>Free Movement Protocol</a:t>
            </a:r>
            <a:r>
              <a:rPr lang="en-US" sz="2150" dirty="0"/>
              <a:t> (2018) – e.g., portability of social security benefits (Art. 19)</a:t>
            </a:r>
          </a:p>
          <a:p>
            <a:pPr lvl="1" algn="just"/>
            <a:r>
              <a:rPr lang="en-US" sz="2150" dirty="0"/>
              <a:t>A </a:t>
            </a:r>
            <a:r>
              <a:rPr lang="en-US" sz="2150" u="sng" dirty="0"/>
              <a:t>vast range of other SP areas</a:t>
            </a:r>
            <a:r>
              <a:rPr lang="en-US" sz="2150" dirty="0"/>
              <a:t> are covered in a large number of other AU instruments, policies and strategies</a:t>
            </a:r>
            <a:endParaRPr lang="en-AU" sz="2150" dirty="0"/>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2. Evolutionary development: emphasising a human rights approach</a:t>
            </a:r>
            <a:endParaRPr lang="en-AU" sz="3000" dirty="0"/>
          </a:p>
        </p:txBody>
      </p:sp>
    </p:spTree>
    <p:extLst>
      <p:ext uri="{BB962C8B-B14F-4D97-AF65-F5344CB8AC3E}">
        <p14:creationId xmlns:p14="http://schemas.microsoft.com/office/powerpoint/2010/main" val="3650888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p:txBody>
          <a:bodyPr/>
          <a:lstStyle/>
          <a:p>
            <a:pPr algn="just"/>
            <a:r>
              <a:rPr lang="en-AU" sz="2200" b="1" u="sng" dirty="0"/>
              <a:t>ILO/UN relevance</a:t>
            </a:r>
            <a:r>
              <a:rPr lang="en-AU" sz="2200" b="1" dirty="0"/>
              <a:t>:</a:t>
            </a:r>
          </a:p>
          <a:p>
            <a:pPr lvl="1" algn="just"/>
            <a:r>
              <a:rPr lang="en-AU" dirty="0"/>
              <a:t>Several of the </a:t>
            </a:r>
            <a:r>
              <a:rPr lang="en-AU" u="sng" dirty="0"/>
              <a:t>AU and SADC instruments refer specifically to and/or incorporate ILO</a:t>
            </a:r>
            <a:r>
              <a:rPr lang="en-AU" dirty="0"/>
              <a:t> (and also UN) </a:t>
            </a:r>
            <a:r>
              <a:rPr lang="en-AU" u="sng" dirty="0"/>
              <a:t>instruments and standards</a:t>
            </a:r>
          </a:p>
          <a:p>
            <a:pPr lvl="2" algn="just"/>
            <a:r>
              <a:rPr lang="en-AU" sz="2000" dirty="0"/>
              <a:t>AU: E.g., </a:t>
            </a:r>
            <a:r>
              <a:rPr lang="en-AU" sz="2000" i="1" dirty="0"/>
              <a:t>Agenda 2063</a:t>
            </a:r>
            <a:r>
              <a:rPr lang="en-AU" sz="2000" dirty="0"/>
              <a:t> and AU </a:t>
            </a:r>
            <a:r>
              <a:rPr lang="en-AU" sz="2000" i="1" dirty="0"/>
              <a:t>Social Agenda 2063 </a:t>
            </a:r>
            <a:r>
              <a:rPr lang="en-AU" sz="2000" dirty="0"/>
              <a:t>(draft); </a:t>
            </a:r>
            <a:r>
              <a:rPr lang="en-AU" sz="2000" i="1" dirty="0"/>
              <a:t>Draft Protocol on the Rights of Citizens to Social Protection and Social Security</a:t>
            </a:r>
            <a:endParaRPr lang="en-AU" sz="2000" dirty="0"/>
          </a:p>
          <a:p>
            <a:pPr lvl="2" algn="just"/>
            <a:r>
              <a:rPr lang="en-AU" sz="2000" dirty="0"/>
              <a:t>SADC: E.g., the </a:t>
            </a:r>
            <a:r>
              <a:rPr lang="en-AU" sz="2000" i="1" dirty="0"/>
              <a:t>Social Charter</a:t>
            </a:r>
            <a:r>
              <a:rPr lang="en-AU" sz="2000" dirty="0"/>
              <a:t> (2003), the </a:t>
            </a:r>
            <a:r>
              <a:rPr lang="en-AU" sz="2000" i="1" dirty="0"/>
              <a:t>Code on Social Security in SADC</a:t>
            </a:r>
            <a:r>
              <a:rPr lang="en-AU" sz="2000" dirty="0"/>
              <a:t> (2007), the SADC </a:t>
            </a:r>
            <a:r>
              <a:rPr lang="en-AU" sz="2000" i="1" dirty="0"/>
              <a:t>Protocol on Employment and Labour</a:t>
            </a:r>
            <a:r>
              <a:rPr lang="en-AU" sz="2000" dirty="0"/>
              <a:t> (2014) – emphasising, among others, the ILO’s risk-based social security notion</a:t>
            </a:r>
          </a:p>
          <a:p>
            <a:pPr lvl="2" algn="just"/>
            <a:r>
              <a:rPr lang="en-AU" sz="2000" dirty="0"/>
              <a:t>Note the importance also of </a:t>
            </a:r>
            <a:r>
              <a:rPr lang="en-AU" sz="2000" u="sng" dirty="0"/>
              <a:t>ILO technical assistance</a:t>
            </a:r>
            <a:r>
              <a:rPr lang="en-AU" sz="2000" i="1" dirty="0"/>
              <a:t> </a:t>
            </a:r>
            <a:r>
              <a:rPr lang="en-AU" sz="2000" dirty="0"/>
              <a:t>in the African SP context</a:t>
            </a:r>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3. Normative content: ILO and UN standards</a:t>
            </a:r>
            <a:endParaRPr lang="en-AU" sz="3000" dirty="0"/>
          </a:p>
        </p:txBody>
      </p:sp>
    </p:spTree>
    <p:extLst>
      <p:ext uri="{BB962C8B-B14F-4D97-AF65-F5344CB8AC3E}">
        <p14:creationId xmlns:p14="http://schemas.microsoft.com/office/powerpoint/2010/main" val="2382393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1AB3BC-C6BD-4CE4-A70B-0F63EFE56944}"/>
              </a:ext>
            </a:extLst>
          </p:cNvPr>
          <p:cNvSpPr>
            <a:spLocks noGrp="1"/>
          </p:cNvSpPr>
          <p:nvPr>
            <p:ph idx="1"/>
          </p:nvPr>
        </p:nvSpPr>
        <p:spPr>
          <a:xfrm>
            <a:off x="457200" y="1447800"/>
            <a:ext cx="8229600" cy="4525962"/>
          </a:xfrm>
        </p:spPr>
        <p:txBody>
          <a:bodyPr/>
          <a:lstStyle/>
          <a:p>
            <a:pPr algn="just"/>
            <a:r>
              <a:rPr lang="en-AU" sz="2000" dirty="0"/>
              <a:t>ILO Recommendation 202 concerning </a:t>
            </a:r>
            <a:r>
              <a:rPr lang="en-AU" sz="2000" i="1" dirty="0"/>
              <a:t>National Floors of Social Protection</a:t>
            </a:r>
            <a:r>
              <a:rPr lang="en-AU" sz="2000" dirty="0"/>
              <a:t> places the emphasis on what is traditionally understood on the broader </a:t>
            </a:r>
            <a:r>
              <a:rPr lang="en-AU" sz="2000" i="1" dirty="0"/>
              <a:t>social security</a:t>
            </a:r>
            <a:r>
              <a:rPr lang="en-AU" sz="2000" dirty="0"/>
              <a:t> transfers: in this sense, SP and social security operate interchangeably</a:t>
            </a:r>
          </a:p>
          <a:p>
            <a:pPr algn="just"/>
            <a:r>
              <a:rPr lang="en-AU" sz="2000" dirty="0"/>
              <a:t>However, </a:t>
            </a:r>
            <a:r>
              <a:rPr lang="en-AU" sz="2000" u="sng" dirty="0"/>
              <a:t>AU and SADC instruments</a:t>
            </a:r>
            <a:r>
              <a:rPr lang="en-AU" sz="2000" dirty="0"/>
              <a:t> utilise a </a:t>
            </a:r>
            <a:r>
              <a:rPr lang="en-AU" sz="2000" u="sng" dirty="0"/>
              <a:t>much broader understanding</a:t>
            </a:r>
            <a:r>
              <a:rPr lang="en-AU" sz="2000" dirty="0"/>
              <a:t> of SP</a:t>
            </a:r>
          </a:p>
          <a:p>
            <a:pPr algn="just"/>
            <a:r>
              <a:rPr lang="en-US" sz="2000" dirty="0"/>
              <a:t>Note the </a:t>
            </a:r>
            <a:r>
              <a:rPr lang="en-US" sz="2000" b="1" dirty="0"/>
              <a:t>extensive scope of SP</a:t>
            </a:r>
            <a:r>
              <a:rPr lang="en-US" sz="2000" dirty="0"/>
              <a:t> indicated in par [30] of the </a:t>
            </a:r>
            <a:r>
              <a:rPr lang="en-US" sz="2000" i="1" dirty="0"/>
              <a:t>Social Policy Framework for Africa</a:t>
            </a:r>
            <a:r>
              <a:rPr lang="en-US" sz="2000" dirty="0"/>
              <a:t>: “The interventions falling under a social protection framework include </a:t>
            </a:r>
            <a:r>
              <a:rPr lang="en-US" sz="2000" u="sng" dirty="0"/>
              <a:t>social security measures</a:t>
            </a:r>
            <a:r>
              <a:rPr lang="en-US" sz="2000" dirty="0"/>
              <a:t> and </a:t>
            </a:r>
            <a:r>
              <a:rPr lang="en-US" sz="2000" u="sng" dirty="0"/>
              <a:t>furthering income security</a:t>
            </a:r>
            <a:r>
              <a:rPr lang="en-US" sz="2000" dirty="0"/>
              <a:t>; and also the pursuit of an </a:t>
            </a:r>
            <a:r>
              <a:rPr lang="en-US" sz="2000" u="sng" dirty="0"/>
              <a:t>integrated policy approach</a:t>
            </a:r>
            <a:r>
              <a:rPr lang="en-US" sz="2000" dirty="0"/>
              <a:t> that has a strong </a:t>
            </a:r>
            <a:r>
              <a:rPr lang="en-US" sz="2000" u="sng" dirty="0"/>
              <a:t>developmental focus</a:t>
            </a:r>
            <a:r>
              <a:rPr lang="en-US" sz="2000" dirty="0"/>
              <a:t>, such as </a:t>
            </a:r>
            <a:r>
              <a:rPr lang="en-US" sz="2000" u="sng" dirty="0"/>
              <a:t>job creation</a:t>
            </a:r>
            <a:r>
              <a:rPr lang="en-US" sz="2000" dirty="0"/>
              <a:t>, </a:t>
            </a:r>
            <a:r>
              <a:rPr lang="en-US" sz="2000" u="sng" dirty="0"/>
              <a:t>equitable and accessible health</a:t>
            </a:r>
            <a:r>
              <a:rPr lang="en-US" sz="2000" dirty="0"/>
              <a:t> and </a:t>
            </a:r>
            <a:r>
              <a:rPr lang="en-US" sz="2000" u="sng" dirty="0"/>
              <a:t>other services, social welfare, quality education and so on</a:t>
            </a:r>
            <a:r>
              <a:rPr lang="en-US" sz="2000" dirty="0"/>
              <a:t>.”</a:t>
            </a:r>
            <a:endParaRPr lang="en-AU" sz="2000" dirty="0"/>
          </a:p>
        </p:txBody>
      </p:sp>
      <p:sp>
        <p:nvSpPr>
          <p:cNvPr id="3" name="Title 2">
            <a:extLst>
              <a:ext uri="{FF2B5EF4-FFF2-40B4-BE49-F238E27FC236}">
                <a16:creationId xmlns:a16="http://schemas.microsoft.com/office/drawing/2014/main" id="{55394BAC-CBAF-487E-8FAC-71370781C98E}"/>
              </a:ext>
            </a:extLst>
          </p:cNvPr>
          <p:cNvSpPr>
            <a:spLocks noGrp="1"/>
          </p:cNvSpPr>
          <p:nvPr>
            <p:ph type="title"/>
          </p:nvPr>
        </p:nvSpPr>
        <p:spPr/>
        <p:txBody>
          <a:bodyPr>
            <a:normAutofit/>
          </a:bodyPr>
          <a:lstStyle/>
          <a:p>
            <a:pPr algn="ctr"/>
            <a:r>
              <a:rPr lang="en-AU" altLang="en-US" sz="3200" dirty="0"/>
              <a:t>3. Normative content: Distinct African content and orientation</a:t>
            </a:r>
            <a:endParaRPr lang="en-AU" sz="3000" dirty="0"/>
          </a:p>
        </p:txBody>
      </p:sp>
    </p:spTree>
    <p:extLst>
      <p:ext uri="{BB962C8B-B14F-4D97-AF65-F5344CB8AC3E}">
        <p14:creationId xmlns:p14="http://schemas.microsoft.com/office/powerpoint/2010/main" val="30714138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2.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3.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4.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docProps/app.xml><?xml version="1.0" encoding="utf-8"?>
<Properties xmlns="http://schemas.openxmlformats.org/officeDocument/2006/extended-properties" xmlns:vt="http://schemas.openxmlformats.org/officeDocument/2006/docPropsVTypes">
  <Template>Solstice</Template>
  <TotalTime>18960</TotalTime>
  <Words>3279</Words>
  <Application>Microsoft Office PowerPoint</Application>
  <PresentationFormat>On-screen Show (4:3)</PresentationFormat>
  <Paragraphs>185</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Lucida Sans Unicode</vt:lpstr>
      <vt:lpstr>Verdana</vt:lpstr>
      <vt:lpstr>Wingdings 2</vt:lpstr>
      <vt:lpstr>Wingdings 3</vt:lpstr>
      <vt:lpstr>Concourse</vt:lpstr>
      <vt:lpstr> Social protection in sub-Saharan Africa: AU and SADC policy and legal frameworks in the light of ILO instruments</vt:lpstr>
      <vt:lpstr>Contents</vt:lpstr>
      <vt:lpstr>1. Focus of presentation</vt:lpstr>
      <vt:lpstr>1. Focus of presentation: Understanding AU-RECs alignment &amp; coordination</vt:lpstr>
      <vt:lpstr>2. Evolutionary development: emphasising a human rights approach</vt:lpstr>
      <vt:lpstr>2. Evolutionary development: emphasising a human rights approach</vt:lpstr>
      <vt:lpstr>2. Evolutionary development: emphasising a human rights approach</vt:lpstr>
      <vt:lpstr>3. Normative content: ILO and UN standards</vt:lpstr>
      <vt:lpstr>3. Normative content: Distinct African content and orientation</vt:lpstr>
      <vt:lpstr>3. Normative content: Distinct African content and orientation</vt:lpstr>
      <vt:lpstr>3. Normative content: Distinct African content and orientation</vt:lpstr>
      <vt:lpstr>3. Normative content: Distinct African content and orientation</vt:lpstr>
      <vt:lpstr>4. Ratification experience: Key UN instruments ratified by African countries</vt:lpstr>
      <vt:lpstr>4. Ratification experience: Key AU instruments ratified by African countries</vt:lpstr>
      <vt:lpstr>4. Ratification experience: Key ILO instruments ratified by African countries</vt:lpstr>
      <vt:lpstr>4. Ratification experience</vt:lpstr>
      <vt:lpstr>5. Critical SP areas requiring further unfolding, bearing in mind the ILO normative framework</vt:lpstr>
      <vt:lpstr>5. Critical SP areas requiring further unfolding: SP for informal economy workers – ILO guidance</vt:lpstr>
      <vt:lpstr>5. Critical SP areas requiring further unfolding: SP for informal economy workers – ILO guidance</vt:lpstr>
      <vt:lpstr>6. Key SP areas requiring attention, beyond the existing ILO/global normative framework</vt:lpstr>
      <vt:lpstr>6. Key SP areas requiring attention: Climate change – Global level</vt:lpstr>
      <vt:lpstr>6. Key SP areas requiring attention: Climate change – Refugees (global level)</vt:lpstr>
      <vt:lpstr>6. Key SP areas requiring attention: Climate change – Continental level</vt:lpstr>
      <vt:lpstr>6. Key SP areas requiring attention: Climate change – Continental level</vt:lpstr>
      <vt:lpstr>6. Key SP areas requiring attention: Climate change – SADC level</vt:lpstr>
      <vt:lpstr>6. Key SP areas requiring attention: Climate change – some conclusions</vt:lpstr>
      <vt:lpstr>6. Key SP areas requiring attention: Climate change – the new conceptual paradigm</vt:lpstr>
      <vt:lpstr>6. Key SP areas requiring attention: Climate change – a new risk-based approach?</vt:lpstr>
      <vt:lpstr>7. Conclusions</vt:lpstr>
      <vt:lpstr>7. Conclusions</vt:lpstr>
      <vt:lpstr>7. Conclusions</vt:lpstr>
      <vt:lpstr>7. Conclusions</vt:lpstr>
      <vt:lpstr>7. Conclusions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Albert Etsebeth</dc:creator>
  <cp:lastModifiedBy>Marius Olivier</cp:lastModifiedBy>
  <cp:revision>754</cp:revision>
  <cp:lastPrinted>2019-10-03T03:29:14Z</cp:lastPrinted>
  <dcterms:created xsi:type="dcterms:W3CDTF">2009-06-25T10:47:41Z</dcterms:created>
  <dcterms:modified xsi:type="dcterms:W3CDTF">2019-10-05T04:54:35Z</dcterms:modified>
</cp:coreProperties>
</file>